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2"/>
  </p:notesMasterIdLst>
  <p:handoutMasterIdLst>
    <p:handoutMasterId r:id="rId33"/>
  </p:handoutMasterIdLst>
  <p:sldIdLst>
    <p:sldId id="264" r:id="rId3"/>
    <p:sldId id="276" r:id="rId4"/>
    <p:sldId id="281" r:id="rId5"/>
    <p:sldId id="284" r:id="rId6"/>
    <p:sldId id="292" r:id="rId7"/>
    <p:sldId id="282" r:id="rId8"/>
    <p:sldId id="285" r:id="rId9"/>
    <p:sldId id="287" r:id="rId10"/>
    <p:sldId id="288" r:id="rId11"/>
    <p:sldId id="289" r:id="rId12"/>
    <p:sldId id="290" r:id="rId13"/>
    <p:sldId id="293" r:id="rId14"/>
    <p:sldId id="294" r:id="rId15"/>
    <p:sldId id="296" r:id="rId16"/>
    <p:sldId id="295" r:id="rId17"/>
    <p:sldId id="297" r:id="rId18"/>
    <p:sldId id="298" r:id="rId19"/>
    <p:sldId id="299" r:id="rId20"/>
    <p:sldId id="300" r:id="rId21"/>
    <p:sldId id="301" r:id="rId22"/>
    <p:sldId id="305" r:id="rId23"/>
    <p:sldId id="302" r:id="rId24"/>
    <p:sldId id="303" r:id="rId25"/>
    <p:sldId id="306" r:id="rId26"/>
    <p:sldId id="304" r:id="rId27"/>
    <p:sldId id="307" r:id="rId28"/>
    <p:sldId id="309" r:id="rId29"/>
    <p:sldId id="311" r:id="rId30"/>
    <p:sldId id="266" r:id="rId31"/>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71" autoAdjust="0"/>
    <p:restoredTop sz="94660"/>
  </p:normalViewPr>
  <p:slideViewPr>
    <p:cSldViewPr showGuides="1">
      <p:cViewPr varScale="1">
        <p:scale>
          <a:sx n="62" d="100"/>
          <a:sy n="62" d="100"/>
        </p:scale>
        <p:origin x="90" y="34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2/26/2015</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2/26/2015</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2/26/2015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2/26/2015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2/26/2015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2/26/2015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2/26/2015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2/26/2015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oughtonmifflin.com/historical/vampire/html"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www.geocities.com/MorganLF/vampires.htm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7012" y="3505200"/>
            <a:ext cx="7643945" cy="1292226"/>
          </a:xfrm>
        </p:spPr>
        <p:txBody>
          <a:bodyPr>
            <a:normAutofit/>
          </a:bodyPr>
          <a:lstStyle/>
          <a:p>
            <a:r>
              <a:rPr lang="en-US" sz="6000" dirty="0" smtClean="0"/>
              <a:t>The Research Paper</a:t>
            </a:r>
            <a:endParaRPr lang="en-US" sz="6000" dirty="0"/>
          </a:p>
        </p:txBody>
      </p:sp>
      <p:sp>
        <p:nvSpPr>
          <p:cNvPr id="3" name="Subtitle 2"/>
          <p:cNvSpPr>
            <a:spLocks noGrp="1"/>
          </p:cNvSpPr>
          <p:nvPr>
            <p:ph type="subTitle" idx="1"/>
          </p:nvPr>
        </p:nvSpPr>
        <p:spPr>
          <a:xfrm>
            <a:off x="3656012" y="4953000"/>
            <a:ext cx="8763000" cy="1244600"/>
          </a:xfrm>
        </p:spPr>
        <p:txBody>
          <a:bodyPr/>
          <a:lstStyle/>
          <a:p>
            <a:r>
              <a:rPr lang="en-US" dirty="0" smtClean="0"/>
              <a:t>It’s every student’s – and teacher’s – nightmare.</a:t>
            </a:r>
          </a:p>
          <a:p>
            <a:pPr algn="ctr"/>
            <a:r>
              <a:rPr lang="en-US" dirty="0" smtClean="0"/>
              <a:t>(Just kidding…maybe!!!)</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lum bright="76000" contrast="-74000"/>
            <a:extLst>
              <a:ext uri="{28A0092B-C50C-407E-A947-70E740481C1C}">
                <a14:useLocalDpi xmlns:a14="http://schemas.microsoft.com/office/drawing/2010/main" val="0"/>
              </a:ext>
            </a:extLst>
          </a:blip>
          <a:srcRect/>
          <a:stretch>
            <a:fillRect/>
          </a:stretch>
        </p:blipFill>
        <p:spPr bwMode="auto">
          <a:xfrm>
            <a:off x="15224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ChangeArrowheads="1"/>
          </p:cNvSpPr>
          <p:nvPr/>
        </p:nvSpPr>
        <p:spPr bwMode="auto">
          <a:xfrm>
            <a:off x="2208212" y="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200" b="1" u="sng" dirty="0" smtClean="0">
                <a:latin typeface="+mn-lt"/>
              </a:rPr>
              <a:t>Examples</a:t>
            </a:r>
            <a:endParaRPr lang="en-US" altLang="en-US" sz="3200" dirty="0">
              <a:solidFill>
                <a:schemeClr val="tx2"/>
              </a:solidFill>
              <a:latin typeface="+mn-lt"/>
            </a:endParaRPr>
          </a:p>
        </p:txBody>
      </p:sp>
      <p:sp>
        <p:nvSpPr>
          <p:cNvPr id="17412" name="Rectangle 3"/>
          <p:cNvSpPr>
            <a:spLocks noChangeArrowheads="1"/>
          </p:cNvSpPr>
          <p:nvPr/>
        </p:nvSpPr>
        <p:spPr bwMode="auto">
          <a:xfrm>
            <a:off x="455612" y="1295400"/>
            <a:ext cx="5562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20000"/>
              </a:spcBef>
            </a:pPr>
            <a:r>
              <a:rPr lang="en-US" altLang="en-US" sz="1400" b="1" dirty="0">
                <a:latin typeface="+mn-lt"/>
                <a:hlinkClick r:id="rId3"/>
              </a:rPr>
              <a:t>http://www.HoughtonMifflin.com/historical/vampire/html</a:t>
            </a:r>
            <a:endParaRPr lang="en-US" altLang="en-US" sz="1400" b="1" dirty="0">
              <a:latin typeface="+mn-lt"/>
            </a:endParaRPr>
          </a:p>
          <a:p>
            <a:pPr eaLnBrk="1" hangingPunct="1">
              <a:lnSpc>
                <a:spcPct val="90000"/>
              </a:lnSpc>
              <a:spcBef>
                <a:spcPct val="20000"/>
              </a:spcBef>
            </a:pPr>
            <a:endParaRPr lang="en-US" altLang="en-US" sz="1400" b="1" dirty="0">
              <a:latin typeface="+mn-lt"/>
            </a:endParaRPr>
          </a:p>
          <a:p>
            <a:pPr algn="ctr" eaLnBrk="1" hangingPunct="1">
              <a:lnSpc>
                <a:spcPct val="90000"/>
              </a:lnSpc>
              <a:spcBef>
                <a:spcPct val="20000"/>
              </a:spcBef>
            </a:pPr>
            <a:r>
              <a:rPr lang="en-US" altLang="en-US" sz="1500" b="1" dirty="0">
                <a:latin typeface="+mn-lt"/>
              </a:rPr>
              <a:t>Borne From </a:t>
            </a:r>
            <a:r>
              <a:rPr lang="en-US" altLang="en-US" sz="1500" b="1" dirty="0" smtClean="0">
                <a:latin typeface="+mn-lt"/>
              </a:rPr>
              <a:t>Graves </a:t>
            </a:r>
            <a:r>
              <a:rPr lang="en-US" altLang="en-US" sz="1500" b="1" dirty="0">
                <a:latin typeface="+mn-lt"/>
              </a:rPr>
              <a:t>and Charnel </a:t>
            </a:r>
            <a:r>
              <a:rPr lang="en-US" altLang="en-US" sz="1500" b="1" dirty="0" smtClean="0">
                <a:latin typeface="+mn-lt"/>
              </a:rPr>
              <a:t>Houses</a:t>
            </a:r>
            <a:endParaRPr lang="en-US" altLang="en-US" sz="1500" b="1" dirty="0">
              <a:latin typeface="+mn-lt"/>
            </a:endParaRPr>
          </a:p>
          <a:p>
            <a:pPr algn="ctr" eaLnBrk="1" hangingPunct="1">
              <a:lnSpc>
                <a:spcPct val="90000"/>
              </a:lnSpc>
              <a:spcBef>
                <a:spcPct val="20000"/>
              </a:spcBef>
            </a:pPr>
            <a:r>
              <a:rPr lang="en-US" altLang="en-US" sz="1500" b="1" dirty="0">
                <a:latin typeface="+mn-lt"/>
              </a:rPr>
              <a:t>by:  Dr. Julian </a:t>
            </a:r>
            <a:r>
              <a:rPr lang="en-US" altLang="en-US" sz="1500" b="1" dirty="0" err="1" smtClean="0">
                <a:latin typeface="+mn-lt"/>
              </a:rPr>
              <a:t>Smithee</a:t>
            </a:r>
            <a:r>
              <a:rPr lang="en-US" altLang="en-US" sz="1500" b="1" dirty="0">
                <a:latin typeface="+mn-lt"/>
              </a:rPr>
              <a:t>,</a:t>
            </a:r>
            <a:r>
              <a:rPr lang="en-US" altLang="en-US" sz="1500" b="1" dirty="0" smtClean="0">
                <a:latin typeface="+mn-lt"/>
              </a:rPr>
              <a:t> PHD</a:t>
            </a:r>
          </a:p>
          <a:p>
            <a:pPr algn="ctr" eaLnBrk="1" hangingPunct="1">
              <a:lnSpc>
                <a:spcPct val="90000"/>
              </a:lnSpc>
              <a:spcBef>
                <a:spcPct val="20000"/>
              </a:spcBef>
            </a:pPr>
            <a:r>
              <a:rPr lang="en-US" altLang="en-US" sz="1500" b="1" dirty="0" smtClean="0">
                <a:latin typeface="+mn-lt"/>
              </a:rPr>
              <a:t>Supernatural Literature, Cambridge College</a:t>
            </a:r>
          </a:p>
          <a:p>
            <a:pPr algn="ctr" eaLnBrk="1" hangingPunct="1">
              <a:lnSpc>
                <a:spcPct val="90000"/>
              </a:lnSpc>
              <a:spcBef>
                <a:spcPct val="20000"/>
              </a:spcBef>
            </a:pPr>
            <a:endParaRPr lang="en-US" altLang="en-US" sz="1500" b="1" dirty="0"/>
          </a:p>
          <a:p>
            <a:pPr eaLnBrk="1" hangingPunct="1">
              <a:lnSpc>
                <a:spcPct val="90000"/>
              </a:lnSpc>
              <a:spcBef>
                <a:spcPct val="20000"/>
              </a:spcBef>
            </a:pPr>
            <a:r>
              <a:rPr lang="en-US" altLang="en-US" sz="1500" b="1" dirty="0" smtClean="0">
                <a:latin typeface="+mn-lt"/>
              </a:rPr>
              <a:t>     Following </a:t>
            </a:r>
            <a:r>
              <a:rPr lang="en-US" altLang="en-US" sz="1500" b="1" dirty="0">
                <a:latin typeface="+mn-lt"/>
              </a:rPr>
              <a:t>the strange trails of the vampire through history leads down any number of false dark alleys and real dark corridors.  However they are regarded, stalker or carrion rogue, the vampire seems to permeate every society in the world in one form or another.  Yet where do these creatures originate from?  Why do they differ in appearance and behavior from country to country?  And above all, why are such murderous creatures so terrifying yet so attractive to us at the same time?</a:t>
            </a:r>
          </a:p>
          <a:p>
            <a:pPr eaLnBrk="1" hangingPunct="1">
              <a:lnSpc>
                <a:spcPct val="90000"/>
              </a:lnSpc>
              <a:spcBef>
                <a:spcPct val="20000"/>
              </a:spcBef>
            </a:pPr>
            <a:r>
              <a:rPr lang="en-US" altLang="en-US" sz="1500" b="1" dirty="0" smtClean="0">
                <a:latin typeface="+mn-lt"/>
              </a:rPr>
              <a:t>     To </a:t>
            </a:r>
            <a:r>
              <a:rPr lang="en-US" altLang="en-US" sz="1500" b="1" dirty="0">
                <a:latin typeface="+mn-lt"/>
              </a:rPr>
              <a:t>explore the true birth place of the vampire, we must look at two of the greatest empires in the world and their sub-cultures.  The Greeks and the Egyptians were simultaneously the most powerful and populace empires in the known world.  Thus, it is only fitting that from such great societies come the world’s most renowned fiends.  Somewhere around eighty years before the birth of Christ, we find the first written evidence of vampiric happenings in Greek grave yards and Egyptian tombs.</a:t>
            </a:r>
          </a:p>
          <a:p>
            <a:pPr eaLnBrk="1" hangingPunct="1">
              <a:lnSpc>
                <a:spcPct val="90000"/>
              </a:lnSpc>
              <a:spcBef>
                <a:spcPct val="20000"/>
              </a:spcBef>
            </a:pPr>
            <a:r>
              <a:rPr lang="en-US" altLang="en-US" sz="1500" b="1" dirty="0"/>
              <a:t>				</a:t>
            </a:r>
            <a:r>
              <a:rPr lang="en-US" altLang="en-US" sz="1500" b="1" dirty="0">
                <a:latin typeface="+mn-lt"/>
              </a:rPr>
              <a:t>pg. 1</a:t>
            </a:r>
          </a:p>
          <a:p>
            <a:pPr eaLnBrk="1" hangingPunct="1">
              <a:lnSpc>
                <a:spcPct val="90000"/>
              </a:lnSpc>
              <a:spcBef>
                <a:spcPct val="20000"/>
              </a:spcBef>
            </a:pPr>
            <a:endParaRPr lang="en-US" altLang="en-US" sz="1400" b="1" dirty="0"/>
          </a:p>
          <a:p>
            <a:pPr eaLnBrk="1" hangingPunct="1">
              <a:lnSpc>
                <a:spcPct val="90000"/>
              </a:lnSpc>
              <a:spcBef>
                <a:spcPct val="20000"/>
              </a:spcBef>
            </a:pPr>
            <a:endParaRPr lang="en-US" altLang="en-US" sz="1400" b="1" dirty="0"/>
          </a:p>
        </p:txBody>
      </p:sp>
      <p:sp>
        <p:nvSpPr>
          <p:cNvPr id="17413" name="Rectangle 4"/>
          <p:cNvSpPr>
            <a:spLocks noChangeArrowheads="1"/>
          </p:cNvSpPr>
          <p:nvPr/>
        </p:nvSpPr>
        <p:spPr bwMode="auto">
          <a:xfrm>
            <a:off x="6323012" y="1371600"/>
            <a:ext cx="5791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lnSpc>
                <a:spcPct val="90000"/>
              </a:lnSpc>
              <a:spcBef>
                <a:spcPct val="20000"/>
              </a:spcBef>
            </a:pPr>
            <a:r>
              <a:rPr lang="en-US" altLang="en-US" sz="1500" b="1" dirty="0">
                <a:latin typeface="+mn-lt"/>
                <a:hlinkClick r:id="rId4"/>
              </a:rPr>
              <a:t>http://www.geocities.com/MorganLF/vampires.html</a:t>
            </a:r>
            <a:endParaRPr lang="en-US" altLang="en-US" sz="1500" b="1" dirty="0">
              <a:latin typeface="+mn-lt"/>
            </a:endParaRPr>
          </a:p>
          <a:p>
            <a:pPr eaLnBrk="1" hangingPunct="1">
              <a:lnSpc>
                <a:spcPct val="90000"/>
              </a:lnSpc>
              <a:spcBef>
                <a:spcPct val="20000"/>
              </a:spcBef>
            </a:pPr>
            <a:endParaRPr lang="en-US" altLang="en-US" sz="1500" b="1" dirty="0">
              <a:latin typeface="+mn-lt"/>
            </a:endParaRPr>
          </a:p>
          <a:p>
            <a:pPr eaLnBrk="1" hangingPunct="1">
              <a:lnSpc>
                <a:spcPct val="90000"/>
              </a:lnSpc>
              <a:spcBef>
                <a:spcPct val="20000"/>
              </a:spcBef>
            </a:pPr>
            <a:r>
              <a:rPr lang="en-US" altLang="en-US" sz="1500" b="1" dirty="0">
                <a:latin typeface="+mn-lt"/>
              </a:rPr>
              <a:t>Vampires are undoubtedly the coolest creatures out there.  In comparison to werewolves or ghosts, neither is more real or more powerful than the vampire.</a:t>
            </a:r>
          </a:p>
          <a:p>
            <a:pPr eaLnBrk="1" hangingPunct="1">
              <a:lnSpc>
                <a:spcPct val="90000"/>
              </a:lnSpc>
              <a:spcBef>
                <a:spcPct val="20000"/>
              </a:spcBef>
            </a:pPr>
            <a:endParaRPr lang="en-US" altLang="en-US" sz="1500" b="1" dirty="0">
              <a:latin typeface="+mn-lt"/>
            </a:endParaRPr>
          </a:p>
          <a:p>
            <a:pPr eaLnBrk="1" hangingPunct="1">
              <a:lnSpc>
                <a:spcPct val="90000"/>
              </a:lnSpc>
              <a:spcBef>
                <a:spcPct val="20000"/>
              </a:spcBef>
            </a:pPr>
            <a:r>
              <a:rPr lang="en-US" altLang="en-US" sz="1500" b="1" dirty="0">
                <a:latin typeface="+mn-lt"/>
              </a:rPr>
              <a:t>I myself am a vampire, and so it is with pride I tell you about myself to scare you a little more…people taste better when they’re scared.</a:t>
            </a:r>
          </a:p>
          <a:p>
            <a:pPr eaLnBrk="1" hangingPunct="1">
              <a:lnSpc>
                <a:spcPct val="90000"/>
              </a:lnSpc>
              <a:spcBef>
                <a:spcPct val="20000"/>
              </a:spcBef>
            </a:pPr>
            <a:endParaRPr lang="en-US" altLang="en-US" sz="1500" b="1" dirty="0">
              <a:latin typeface="+mn-lt"/>
            </a:endParaRPr>
          </a:p>
          <a:p>
            <a:pPr eaLnBrk="1" hangingPunct="1">
              <a:lnSpc>
                <a:spcPct val="90000"/>
              </a:lnSpc>
              <a:spcBef>
                <a:spcPct val="20000"/>
              </a:spcBef>
            </a:pPr>
            <a:r>
              <a:rPr lang="en-US" altLang="en-US" sz="1500" b="1" dirty="0">
                <a:latin typeface="+mn-lt"/>
              </a:rPr>
              <a:t>I, like all vampires, originate from Los Angeles.  Some people think vampires are from other places, but the true vampires are seen only in LA clubs.  I’ve been to N.Y. clubs, and they’re just posers.  </a:t>
            </a:r>
          </a:p>
          <a:p>
            <a:pPr eaLnBrk="1" hangingPunct="1">
              <a:lnSpc>
                <a:spcPct val="90000"/>
              </a:lnSpc>
              <a:spcBef>
                <a:spcPct val="20000"/>
              </a:spcBef>
            </a:pPr>
            <a:endParaRPr lang="en-US" altLang="en-US" sz="1500" b="1" dirty="0">
              <a:latin typeface="+mn-lt"/>
            </a:endParaRPr>
          </a:p>
          <a:p>
            <a:pPr eaLnBrk="1" hangingPunct="1">
              <a:lnSpc>
                <a:spcPct val="90000"/>
              </a:lnSpc>
              <a:spcBef>
                <a:spcPct val="20000"/>
              </a:spcBef>
            </a:pPr>
            <a:r>
              <a:rPr lang="en-US" altLang="en-US" sz="1500" b="1" dirty="0">
                <a:latin typeface="+mn-lt"/>
              </a:rPr>
              <a:t>  Despite popular belief, vampires have been around as long as humans…longer, actually.  We began as angels, fallen like the demons, but we made our way from Hell to earth where our lesser forms developed into humanity.  Real vampires do not develop, we feed and continue.				</a:t>
            </a:r>
            <a:r>
              <a:rPr lang="en-US" altLang="en-US" sz="1500" b="1" dirty="0" smtClean="0">
                <a:latin typeface="+mn-lt"/>
              </a:rPr>
              <a:t>			     pg</a:t>
            </a:r>
            <a:r>
              <a:rPr lang="en-US" altLang="en-US" sz="1500" b="1" dirty="0">
                <a:latin typeface="+mn-lt"/>
              </a:rPr>
              <a:t>. 1</a:t>
            </a:r>
          </a:p>
        </p:txBody>
      </p:sp>
      <p:sp>
        <p:nvSpPr>
          <p:cNvPr id="17414" name="WordArt 5"/>
          <p:cNvSpPr>
            <a:spLocks noChangeArrowheads="1" noChangeShapeType="1" noTextEdit="1"/>
          </p:cNvSpPr>
          <p:nvPr/>
        </p:nvSpPr>
        <p:spPr bwMode="auto">
          <a:xfrm>
            <a:off x="1065212" y="1"/>
            <a:ext cx="3429000" cy="1285875"/>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rPr>
              <a:t>Good </a:t>
            </a:r>
            <a:r>
              <a:rPr lang="en-US"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rPr>
              <a:t>Site</a:t>
            </a:r>
            <a:endParaRPr 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endParaRPr>
          </a:p>
        </p:txBody>
      </p:sp>
      <p:sp>
        <p:nvSpPr>
          <p:cNvPr id="8" name="WordArt 5"/>
          <p:cNvSpPr>
            <a:spLocks noChangeArrowheads="1" noChangeShapeType="1" noTextEdit="1"/>
          </p:cNvSpPr>
          <p:nvPr/>
        </p:nvSpPr>
        <p:spPr bwMode="auto">
          <a:xfrm rot="554486">
            <a:off x="7613613" y="1"/>
            <a:ext cx="3429000" cy="1285875"/>
          </a:xfrm>
          <a:prstGeom prst="rect">
            <a:avLst/>
          </a:prstGeom>
        </p:spPr>
        <p:txBody>
          <a:bodyPr wrap="none" fromWordArt="1">
            <a:prstTxWarp prst="textSlantUp">
              <a:avLst>
                <a:gd name="adj" fmla="val 32056"/>
              </a:avLst>
            </a:prstTxWarp>
          </a:bodyPr>
          <a:lstStyle/>
          <a:p>
            <a:pPr algn="ctr"/>
            <a:r>
              <a:rPr lang="en-US" sz="3600" kern="10" dirty="0" smtClean="0">
                <a:ln w="0"/>
                <a:solidFill>
                  <a:schemeClr val="accent1"/>
                </a:solidFill>
                <a:effectLst>
                  <a:outerShdw blurRad="38100" dist="25400" dir="5400000" algn="ctr" rotWithShape="0">
                    <a:srgbClr val="6E747A">
                      <a:alpha val="43000"/>
                    </a:srgbClr>
                  </a:outerShdw>
                </a:effectLst>
              </a:rPr>
              <a:t>Bad </a:t>
            </a:r>
            <a:r>
              <a:rPr lang="en-US" sz="3600" kern="10" dirty="0" smtClean="0">
                <a:ln w="0"/>
                <a:effectLst>
                  <a:outerShdw blurRad="38100" dist="19050" dir="2700000" algn="tl" rotWithShape="0">
                    <a:schemeClr val="dk1">
                      <a:alpha val="40000"/>
                    </a:schemeClr>
                  </a:outerShdw>
                </a:effectLst>
              </a:rPr>
              <a:t>Site</a:t>
            </a:r>
            <a:endParaRPr lang="en-US" sz="3600" kern="1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2823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7414">
                                            <p:txEl>
                                              <p:pRg st="0" end="0"/>
                                            </p:txEl>
                                          </p:spTgt>
                                        </p:tgtEl>
                                        <p:attrNameLst>
                                          <p:attrName>style.visibility</p:attrName>
                                        </p:attrNameLst>
                                      </p:cBhvr>
                                      <p:to>
                                        <p:strVal val="visible"/>
                                      </p:to>
                                    </p:set>
                                    <p:animEffect transition="in" filter="barn(inVertical)">
                                      <p:cBhvr>
                                        <p:cTn id="14" dur="500"/>
                                        <p:tgtEl>
                                          <p:spTgt spid="174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412">
                                            <p:txEl>
                                              <p:pRg st="0" end="0"/>
                                            </p:txEl>
                                          </p:spTgt>
                                        </p:tgtEl>
                                        <p:attrNameLst>
                                          <p:attrName>style.visibility</p:attrName>
                                        </p:attrNameLst>
                                      </p:cBhvr>
                                      <p:to>
                                        <p:strVal val="visible"/>
                                      </p:to>
                                    </p:set>
                                    <p:animEffect transition="in" filter="barn(inVertical)">
                                      <p:cBhvr>
                                        <p:cTn id="19" dur="500"/>
                                        <p:tgtEl>
                                          <p:spTgt spid="17412">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7412">
                                            <p:txEl>
                                              <p:pRg st="2" end="2"/>
                                            </p:txEl>
                                          </p:spTgt>
                                        </p:tgtEl>
                                        <p:attrNameLst>
                                          <p:attrName>style.visibility</p:attrName>
                                        </p:attrNameLst>
                                      </p:cBhvr>
                                      <p:to>
                                        <p:strVal val="visible"/>
                                      </p:to>
                                    </p:set>
                                    <p:animEffect transition="in" filter="barn(inVertical)">
                                      <p:cBhvr>
                                        <p:cTn id="22" dur="500"/>
                                        <p:tgtEl>
                                          <p:spTgt spid="17412">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Effect transition="in" filter="barn(inVertical)">
                                      <p:cBhvr>
                                        <p:cTn id="25" dur="500"/>
                                        <p:tgtEl>
                                          <p:spTgt spid="17412">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7412">
                                            <p:txEl>
                                              <p:pRg st="4" end="4"/>
                                            </p:txEl>
                                          </p:spTgt>
                                        </p:tgtEl>
                                        <p:attrNameLst>
                                          <p:attrName>style.visibility</p:attrName>
                                        </p:attrNameLst>
                                      </p:cBhvr>
                                      <p:to>
                                        <p:strVal val="visible"/>
                                      </p:to>
                                    </p:set>
                                    <p:animEffect transition="in" filter="barn(inVertical)">
                                      <p:cBhvr>
                                        <p:cTn id="28" dur="500"/>
                                        <p:tgtEl>
                                          <p:spTgt spid="17412">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17412">
                                            <p:txEl>
                                              <p:pRg st="6" end="6"/>
                                            </p:txEl>
                                          </p:spTgt>
                                        </p:tgtEl>
                                        <p:attrNameLst>
                                          <p:attrName>style.visibility</p:attrName>
                                        </p:attrNameLst>
                                      </p:cBhvr>
                                      <p:to>
                                        <p:strVal val="visible"/>
                                      </p:to>
                                    </p:set>
                                    <p:animEffect transition="in" filter="barn(inVertical)">
                                      <p:cBhvr>
                                        <p:cTn id="31" dur="500"/>
                                        <p:tgtEl>
                                          <p:spTgt spid="1741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17412">
                                            <p:txEl>
                                              <p:pRg st="7" end="7"/>
                                            </p:txEl>
                                          </p:spTgt>
                                        </p:tgtEl>
                                        <p:attrNameLst>
                                          <p:attrName>style.visibility</p:attrName>
                                        </p:attrNameLst>
                                      </p:cBhvr>
                                      <p:to>
                                        <p:strVal val="visible"/>
                                      </p:to>
                                    </p:set>
                                    <p:animEffect transition="in" filter="barn(inVertical)">
                                      <p:cBhvr>
                                        <p:cTn id="34" dur="500"/>
                                        <p:tgtEl>
                                          <p:spTgt spid="17412">
                                            <p:txEl>
                                              <p:pRg st="7" end="7"/>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17412">
                                            <p:txEl>
                                              <p:pRg st="8" end="8"/>
                                            </p:txEl>
                                          </p:spTgt>
                                        </p:tgtEl>
                                        <p:attrNameLst>
                                          <p:attrName>style.visibility</p:attrName>
                                        </p:attrNameLst>
                                      </p:cBhvr>
                                      <p:to>
                                        <p:strVal val="visible"/>
                                      </p:to>
                                    </p:set>
                                    <p:animEffect transition="in" filter="barn(inVertical)">
                                      <p:cBhvr>
                                        <p:cTn id="37" dur="500"/>
                                        <p:tgtEl>
                                          <p:spTgt spid="1741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7413">
                                            <p:txEl>
                                              <p:pRg st="0" end="0"/>
                                            </p:txEl>
                                          </p:spTgt>
                                        </p:tgtEl>
                                        <p:attrNameLst>
                                          <p:attrName>style.visibility</p:attrName>
                                        </p:attrNameLst>
                                      </p:cBhvr>
                                      <p:to>
                                        <p:strVal val="visible"/>
                                      </p:to>
                                    </p:set>
                                    <p:animEffect transition="in" filter="barn(inVertical)">
                                      <p:cBhvr>
                                        <p:cTn id="47" dur="500"/>
                                        <p:tgtEl>
                                          <p:spTgt spid="17413">
                                            <p:txEl>
                                              <p:pRg st="0" end="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17413">
                                            <p:txEl>
                                              <p:pRg st="2" end="2"/>
                                            </p:txEl>
                                          </p:spTgt>
                                        </p:tgtEl>
                                        <p:attrNameLst>
                                          <p:attrName>style.visibility</p:attrName>
                                        </p:attrNameLst>
                                      </p:cBhvr>
                                      <p:to>
                                        <p:strVal val="visible"/>
                                      </p:to>
                                    </p:set>
                                    <p:animEffect transition="in" filter="barn(inVertical)">
                                      <p:cBhvr>
                                        <p:cTn id="50" dur="500"/>
                                        <p:tgtEl>
                                          <p:spTgt spid="17413">
                                            <p:txEl>
                                              <p:pRg st="2" end="2"/>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17413">
                                            <p:txEl>
                                              <p:pRg st="4" end="4"/>
                                            </p:txEl>
                                          </p:spTgt>
                                        </p:tgtEl>
                                        <p:attrNameLst>
                                          <p:attrName>style.visibility</p:attrName>
                                        </p:attrNameLst>
                                      </p:cBhvr>
                                      <p:to>
                                        <p:strVal val="visible"/>
                                      </p:to>
                                    </p:set>
                                    <p:animEffect transition="in" filter="barn(inVertical)">
                                      <p:cBhvr>
                                        <p:cTn id="53" dur="500"/>
                                        <p:tgtEl>
                                          <p:spTgt spid="17413">
                                            <p:txEl>
                                              <p:pRg st="4" end="4"/>
                                            </p:txEl>
                                          </p:spTgt>
                                        </p:tgtEl>
                                      </p:cBhvr>
                                    </p:animEffect>
                                  </p:childTnLst>
                                </p:cTn>
                              </p:par>
                              <p:par>
                                <p:cTn id="54" presetID="16" presetClass="entr" presetSubtype="21" fill="hold" nodeType="withEffect">
                                  <p:stCondLst>
                                    <p:cond delay="0"/>
                                  </p:stCondLst>
                                  <p:childTnLst>
                                    <p:set>
                                      <p:cBhvr>
                                        <p:cTn id="55" dur="1" fill="hold">
                                          <p:stCondLst>
                                            <p:cond delay="0"/>
                                          </p:stCondLst>
                                        </p:cTn>
                                        <p:tgtEl>
                                          <p:spTgt spid="17413">
                                            <p:txEl>
                                              <p:pRg st="6" end="6"/>
                                            </p:txEl>
                                          </p:spTgt>
                                        </p:tgtEl>
                                        <p:attrNameLst>
                                          <p:attrName>style.visibility</p:attrName>
                                        </p:attrNameLst>
                                      </p:cBhvr>
                                      <p:to>
                                        <p:strVal val="visible"/>
                                      </p:to>
                                    </p:set>
                                    <p:animEffect transition="in" filter="barn(inVertical)">
                                      <p:cBhvr>
                                        <p:cTn id="56" dur="500"/>
                                        <p:tgtEl>
                                          <p:spTgt spid="17413">
                                            <p:txEl>
                                              <p:pRg st="6" end="6"/>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17413">
                                            <p:txEl>
                                              <p:pRg st="8" end="8"/>
                                            </p:txEl>
                                          </p:spTgt>
                                        </p:tgtEl>
                                        <p:attrNameLst>
                                          <p:attrName>style.visibility</p:attrName>
                                        </p:attrNameLst>
                                      </p:cBhvr>
                                      <p:to>
                                        <p:strVal val="visible"/>
                                      </p:to>
                                    </p:set>
                                    <p:animEffect transition="in" filter="barn(inVertical)">
                                      <p:cBhvr>
                                        <p:cTn id="59" dur="500"/>
                                        <p:tgtEl>
                                          <p:spTgt spid="174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379412" y="228600"/>
            <a:ext cx="1150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 typeface="Arial" panose="020B0604020202020204" pitchFamily="34" charset="0"/>
              <a:buChar char="•"/>
            </a:pPr>
            <a:r>
              <a:rPr lang="en-US" altLang="en-US" dirty="0">
                <a:latin typeface="+mn-lt"/>
              </a:rPr>
              <a:t>From the good site you could clearly see </a:t>
            </a:r>
            <a:r>
              <a:rPr lang="en-US" altLang="en-US" u="sng" dirty="0">
                <a:latin typeface="+mn-lt"/>
              </a:rPr>
              <a:t>WHO</a:t>
            </a:r>
            <a:r>
              <a:rPr lang="en-US" altLang="en-US" dirty="0">
                <a:latin typeface="+mn-lt"/>
              </a:rPr>
              <a:t> wrote the article, </a:t>
            </a:r>
            <a:r>
              <a:rPr lang="en-US" altLang="en-US" u="sng" dirty="0">
                <a:latin typeface="+mn-lt"/>
              </a:rPr>
              <a:t>WHY</a:t>
            </a:r>
            <a:r>
              <a:rPr lang="en-US" altLang="en-US" dirty="0">
                <a:latin typeface="+mn-lt"/>
              </a:rPr>
              <a:t> they were a credible source, and </a:t>
            </a:r>
            <a:r>
              <a:rPr lang="en-US" altLang="en-US" u="sng" dirty="0">
                <a:latin typeface="+mn-lt"/>
              </a:rPr>
              <a:t>INFORMATION</a:t>
            </a:r>
            <a:r>
              <a:rPr lang="en-US" altLang="en-US" dirty="0">
                <a:latin typeface="+mn-lt"/>
              </a:rPr>
              <a:t> that would actually help you with your research.  Furthermore, look at the </a:t>
            </a:r>
            <a:r>
              <a:rPr lang="en-US" altLang="en-US" u="sng" dirty="0">
                <a:latin typeface="+mn-lt"/>
              </a:rPr>
              <a:t>WEB ADDRESS</a:t>
            </a:r>
            <a:r>
              <a:rPr lang="en-US" altLang="en-US" dirty="0">
                <a:latin typeface="+mn-lt"/>
              </a:rPr>
              <a:t>, </a:t>
            </a:r>
            <a:r>
              <a:rPr lang="en-US" altLang="en-US" i="1" dirty="0">
                <a:latin typeface="+mn-lt"/>
              </a:rPr>
              <a:t>(Houghton Mifflin is a school textbook company, thus a trustworthy source).</a:t>
            </a:r>
          </a:p>
          <a:p>
            <a:pPr eaLnBrk="1" hangingPunct="1">
              <a:spcBef>
                <a:spcPct val="20000"/>
              </a:spcBef>
            </a:pPr>
            <a:endParaRPr lang="en-US" altLang="en-US" b="1" dirty="0"/>
          </a:p>
          <a:p>
            <a:pPr eaLnBrk="1" hangingPunct="1">
              <a:spcBef>
                <a:spcPct val="20000"/>
              </a:spcBef>
            </a:pPr>
            <a:endParaRPr lang="en-US" altLang="en-US" b="1" dirty="0"/>
          </a:p>
          <a:p>
            <a:pPr eaLnBrk="1" hangingPunct="1">
              <a:spcBef>
                <a:spcPct val="20000"/>
              </a:spcBef>
            </a:pPr>
            <a:endParaRPr lang="en-US" altLang="en-US" b="1" dirty="0"/>
          </a:p>
          <a:p>
            <a:pPr eaLnBrk="1" hangingPunct="1">
              <a:spcBef>
                <a:spcPct val="20000"/>
              </a:spcBef>
            </a:pPr>
            <a:r>
              <a:rPr lang="en-US" altLang="en-US" b="1" dirty="0">
                <a:solidFill>
                  <a:schemeClr val="folHlink"/>
                </a:solidFill>
              </a:rPr>
              <a:t>		       </a:t>
            </a:r>
          </a:p>
          <a:p>
            <a:pPr eaLnBrk="1" hangingPunct="1">
              <a:spcBef>
                <a:spcPct val="20000"/>
              </a:spcBef>
            </a:pPr>
            <a:endParaRPr lang="en-US" altLang="en-US" b="1" dirty="0">
              <a:solidFill>
                <a:schemeClr val="folHlink"/>
              </a:solidFill>
            </a:endParaRPr>
          </a:p>
          <a:p>
            <a:pPr eaLnBrk="1" hangingPunct="1">
              <a:spcBef>
                <a:spcPct val="20000"/>
              </a:spcBef>
              <a:buFont typeface="Arial" panose="020B0604020202020204" pitchFamily="34" charset="0"/>
              <a:buChar char="•"/>
            </a:pPr>
            <a:r>
              <a:rPr lang="en-US" altLang="en-US" dirty="0">
                <a:latin typeface="+mn-lt"/>
              </a:rPr>
              <a:t>The bad site is quite opposite.  It is based on </a:t>
            </a:r>
            <a:r>
              <a:rPr lang="en-US" altLang="en-US" i="1" u="sng" dirty="0" smtClean="0">
                <a:latin typeface="+mn-lt"/>
              </a:rPr>
              <a:t>opinion/personal view</a:t>
            </a:r>
            <a:r>
              <a:rPr lang="en-US" altLang="en-US" dirty="0" smtClean="0">
                <a:latin typeface="+mn-lt"/>
              </a:rPr>
              <a:t>. (“</a:t>
            </a:r>
            <a:r>
              <a:rPr lang="en-US" altLang="en-US" dirty="0">
                <a:latin typeface="+mn-lt"/>
              </a:rPr>
              <a:t>I am a vampire</a:t>
            </a:r>
            <a:r>
              <a:rPr lang="en-US" altLang="en-US" dirty="0" smtClean="0">
                <a:latin typeface="+mn-lt"/>
              </a:rPr>
              <a:t>….”)  It has </a:t>
            </a:r>
            <a:r>
              <a:rPr lang="en-US" altLang="en-US" dirty="0">
                <a:latin typeface="+mn-lt"/>
              </a:rPr>
              <a:t>irrelevant quotes </a:t>
            </a:r>
            <a:r>
              <a:rPr lang="en-US" altLang="en-US" dirty="0" smtClean="0">
                <a:latin typeface="+mn-lt"/>
              </a:rPr>
              <a:t>and </a:t>
            </a:r>
            <a:r>
              <a:rPr lang="en-US" altLang="en-US" dirty="0">
                <a:latin typeface="+mn-lt"/>
              </a:rPr>
              <a:t>has </a:t>
            </a:r>
            <a:r>
              <a:rPr lang="en-US" altLang="en-US" i="1" u="sng" dirty="0">
                <a:latin typeface="+mn-lt"/>
              </a:rPr>
              <a:t>no credible author or company</a:t>
            </a:r>
            <a:r>
              <a:rPr lang="en-US" altLang="en-US" dirty="0">
                <a:latin typeface="+mn-lt"/>
              </a:rPr>
              <a:t> to back them up.  Furthermore, </a:t>
            </a:r>
            <a:r>
              <a:rPr lang="en-US" altLang="en-US" i="1" u="sng" dirty="0">
                <a:latin typeface="+mn-lt"/>
              </a:rPr>
              <a:t>look at the address</a:t>
            </a:r>
            <a:r>
              <a:rPr lang="en-US" altLang="en-US" dirty="0">
                <a:latin typeface="+mn-lt"/>
              </a:rPr>
              <a:t>.  Any time it is from Geocities, </a:t>
            </a:r>
            <a:r>
              <a:rPr lang="en-US" altLang="en-US" dirty="0" smtClean="0">
                <a:latin typeface="+mn-lt"/>
              </a:rPr>
              <a:t>Facebook, Twitter, Wikipedia, </a:t>
            </a:r>
            <a:r>
              <a:rPr lang="en-US" altLang="en-US" dirty="0">
                <a:latin typeface="+mn-lt"/>
              </a:rPr>
              <a:t>a personal blog, or any other company that allows any and all individuals to make personal web pages, it is usually </a:t>
            </a:r>
            <a:r>
              <a:rPr lang="en-US" altLang="en-US" u="sng" dirty="0">
                <a:latin typeface="+mn-lt"/>
              </a:rPr>
              <a:t>NOT</a:t>
            </a:r>
            <a:r>
              <a:rPr lang="en-US" altLang="en-US" dirty="0">
                <a:latin typeface="+mn-lt"/>
              </a:rPr>
              <a:t> a credible or accepted </a:t>
            </a:r>
            <a:r>
              <a:rPr lang="en-US" altLang="en-US" dirty="0" smtClean="0">
                <a:latin typeface="+mn-lt"/>
              </a:rPr>
              <a:t>source.</a:t>
            </a:r>
            <a:endParaRPr lang="en-US" altLang="en-US" b="1" dirty="0">
              <a:solidFill>
                <a:schemeClr val="accent2"/>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212" y="2152650"/>
            <a:ext cx="387453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87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8435">
                                            <p:txEl>
                                              <p:pRg st="0" end="0"/>
                                            </p:txEl>
                                          </p:spTgt>
                                        </p:tgtEl>
                                        <p:attrNameLst>
                                          <p:attrName>style.visibility</p:attrName>
                                        </p:attrNameLst>
                                      </p:cBhvr>
                                      <p:to>
                                        <p:strVal val="visible"/>
                                      </p:to>
                                    </p:set>
                                    <p:animEffect transition="in" filter="barn(inVertical)">
                                      <p:cBhvr>
                                        <p:cTn id="14" dur="500"/>
                                        <p:tgtEl>
                                          <p:spTgt spid="184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435">
                                            <p:txEl>
                                              <p:pRg st="6" end="6"/>
                                            </p:txEl>
                                          </p:spTgt>
                                        </p:tgtEl>
                                        <p:attrNameLst>
                                          <p:attrName>style.visibility</p:attrName>
                                        </p:attrNameLst>
                                      </p:cBhvr>
                                      <p:to>
                                        <p:strVal val="visible"/>
                                      </p:to>
                                    </p:set>
                                    <p:animEffect transition="in" filter="barn(inVertical)">
                                      <p:cBhvr>
                                        <p:cTn id="19"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457200"/>
            <a:ext cx="10157354" cy="1397000"/>
          </a:xfrm>
        </p:spPr>
        <p:txBody>
          <a:bodyPr/>
          <a:lstStyle/>
          <a:p>
            <a:pPr algn="ctr"/>
            <a:r>
              <a:rPr lang="en-US" dirty="0" smtClean="0"/>
              <a:t>Keep track of your information</a:t>
            </a:r>
            <a:endParaRPr lang="en-US" dirty="0"/>
          </a:p>
        </p:txBody>
      </p:sp>
      <p:sp>
        <p:nvSpPr>
          <p:cNvPr id="3" name="Content Placeholder 2"/>
          <p:cNvSpPr>
            <a:spLocks noGrp="1"/>
          </p:cNvSpPr>
          <p:nvPr>
            <p:ph idx="1"/>
          </p:nvPr>
        </p:nvSpPr>
        <p:spPr>
          <a:xfrm>
            <a:off x="1117309" y="1295400"/>
            <a:ext cx="10157354" cy="4876800"/>
          </a:xfrm>
        </p:spPr>
        <p:txBody>
          <a:bodyPr/>
          <a:lstStyle/>
          <a:p>
            <a:r>
              <a:rPr lang="en-US" dirty="0" smtClean="0"/>
              <a:t>Create source and </a:t>
            </a:r>
            <a:r>
              <a:rPr lang="en-US" dirty="0" smtClean="0"/>
              <a:t>note</a:t>
            </a:r>
            <a:r>
              <a:rPr lang="en-US" dirty="0" smtClean="0"/>
              <a:t> </a:t>
            </a:r>
            <a:r>
              <a:rPr lang="en-US" dirty="0" smtClean="0"/>
              <a:t>cards.  (We will discuss what these are.  There is a section in your </a:t>
            </a:r>
            <a:r>
              <a:rPr lang="en-US" dirty="0" smtClean="0"/>
              <a:t>textbook </a:t>
            </a:r>
            <a:r>
              <a:rPr lang="en-US" dirty="0" smtClean="0"/>
              <a:t>that explain what they are.)</a:t>
            </a:r>
          </a:p>
          <a:p>
            <a:r>
              <a:rPr lang="en-US" dirty="0" smtClean="0"/>
              <a:t>If you print out information, be sure to record all of the information about author, website address, etc.  It’s amazing how quickly a person can “forget” where he/she found something.</a:t>
            </a:r>
          </a:p>
          <a:p>
            <a:r>
              <a:rPr lang="en-US" dirty="0" smtClean="0"/>
              <a:t>If highlighting information, be sure to jot down </a:t>
            </a:r>
            <a:r>
              <a:rPr lang="en-US" u="sng" dirty="0" smtClean="0"/>
              <a:t>WHY</a:t>
            </a:r>
            <a:r>
              <a:rPr lang="en-US" dirty="0" smtClean="0"/>
              <a:t> it’s being highlighted.  This might sound obvious, but people sometimes highlight things but can’t explain later why they highlighted it.</a:t>
            </a:r>
            <a:endParaRPr lang="en-US" dirty="0"/>
          </a:p>
        </p:txBody>
      </p:sp>
    </p:spTree>
    <p:extLst>
      <p:ext uri="{BB962C8B-B14F-4D97-AF65-F5344CB8AC3E}">
        <p14:creationId xmlns:p14="http://schemas.microsoft.com/office/powerpoint/2010/main" val="6710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6" descr="plagiar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381001"/>
            <a:ext cx="8020050" cy="446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9" descr="plagiari"/>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03" t="13468" r="21212" b="5724"/>
          <a:stretch/>
        </p:blipFill>
        <p:spPr bwMode="auto">
          <a:xfrm>
            <a:off x="7637462" y="3706814"/>
            <a:ext cx="2209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0"/>
          <p:cNvSpPr txBox="1">
            <a:spLocks noChangeArrowheads="1"/>
          </p:cNvSpPr>
          <p:nvPr/>
        </p:nvSpPr>
        <p:spPr bwMode="auto">
          <a:xfrm>
            <a:off x="1903412" y="5181601"/>
            <a:ext cx="4800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spcBef>
                <a:spcPct val="50000"/>
              </a:spcBef>
            </a:pPr>
            <a:r>
              <a:rPr lang="en-US" altLang="en-US" sz="5000" dirty="0">
                <a:latin typeface="Albertus"/>
              </a:rPr>
              <a:t>Paraphrase!!!</a:t>
            </a:r>
          </a:p>
        </p:txBody>
      </p:sp>
    </p:spTree>
    <p:extLst>
      <p:ext uri="{BB962C8B-B14F-4D97-AF65-F5344CB8AC3E}">
        <p14:creationId xmlns:p14="http://schemas.microsoft.com/office/powerpoint/2010/main" val="45715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 calcmode="lin" valueType="num">
                                      <p:cBhvr>
                                        <p:cTn id="7" dur="500" fill="hold"/>
                                        <p:tgtEl>
                                          <p:spTgt spid="21505"/>
                                        </p:tgtEl>
                                        <p:attrNameLst>
                                          <p:attrName>ppt_w</p:attrName>
                                        </p:attrNameLst>
                                      </p:cBhvr>
                                      <p:tavLst>
                                        <p:tav tm="0">
                                          <p:val>
                                            <p:fltVal val="0"/>
                                          </p:val>
                                        </p:tav>
                                        <p:tav tm="100000">
                                          <p:val>
                                            <p:strVal val="#ppt_w"/>
                                          </p:val>
                                        </p:tav>
                                      </p:tavLst>
                                    </p:anim>
                                    <p:anim calcmode="lin" valueType="num">
                                      <p:cBhvr>
                                        <p:cTn id="8" dur="500" fill="hold"/>
                                        <p:tgtEl>
                                          <p:spTgt spid="21505"/>
                                        </p:tgtEl>
                                        <p:attrNameLst>
                                          <p:attrName>ppt_h</p:attrName>
                                        </p:attrNameLst>
                                      </p:cBhvr>
                                      <p:tavLst>
                                        <p:tav tm="0">
                                          <p:val>
                                            <p:fltVal val="0"/>
                                          </p:val>
                                        </p:tav>
                                        <p:tav tm="100000">
                                          <p:val>
                                            <p:strVal val="#ppt_h"/>
                                          </p:val>
                                        </p:tav>
                                      </p:tavLst>
                                    </p:anim>
                                    <p:animEffect transition="in" filter="fade">
                                      <p:cBhvr>
                                        <p:cTn id="9" dur="500"/>
                                        <p:tgtEl>
                                          <p:spTgt spid="2150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506"/>
                                        </p:tgtEl>
                                        <p:attrNameLst>
                                          <p:attrName>style.visibility</p:attrName>
                                        </p:attrNameLst>
                                      </p:cBhvr>
                                      <p:to>
                                        <p:strVal val="visible"/>
                                      </p:to>
                                    </p:set>
                                    <p:anim calcmode="lin" valueType="num">
                                      <p:cBhvr>
                                        <p:cTn id="14" dur="500" fill="hold"/>
                                        <p:tgtEl>
                                          <p:spTgt spid="21506"/>
                                        </p:tgtEl>
                                        <p:attrNameLst>
                                          <p:attrName>ppt_w</p:attrName>
                                        </p:attrNameLst>
                                      </p:cBhvr>
                                      <p:tavLst>
                                        <p:tav tm="0">
                                          <p:val>
                                            <p:fltVal val="0"/>
                                          </p:val>
                                        </p:tav>
                                        <p:tav tm="100000">
                                          <p:val>
                                            <p:strVal val="#ppt_w"/>
                                          </p:val>
                                        </p:tav>
                                      </p:tavLst>
                                    </p:anim>
                                    <p:anim calcmode="lin" valueType="num">
                                      <p:cBhvr>
                                        <p:cTn id="15" dur="500" fill="hold"/>
                                        <p:tgtEl>
                                          <p:spTgt spid="21506"/>
                                        </p:tgtEl>
                                        <p:attrNameLst>
                                          <p:attrName>ppt_h</p:attrName>
                                        </p:attrNameLst>
                                      </p:cBhvr>
                                      <p:tavLst>
                                        <p:tav tm="0">
                                          <p:val>
                                            <p:fltVal val="0"/>
                                          </p:val>
                                        </p:tav>
                                        <p:tav tm="100000">
                                          <p:val>
                                            <p:strVal val="#ppt_h"/>
                                          </p:val>
                                        </p:tav>
                                      </p:tavLst>
                                    </p:anim>
                                    <p:animEffect transition="in" filter="fade">
                                      <p:cBhvr>
                                        <p:cTn id="16" dur="500"/>
                                        <p:tgtEl>
                                          <p:spTgt spid="2150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anim calcmode="lin" valueType="num">
                                      <p:cBhvr>
                                        <p:cTn id="21" dur="500" fill="hold"/>
                                        <p:tgtEl>
                                          <p:spTgt spid="21507"/>
                                        </p:tgtEl>
                                        <p:attrNameLst>
                                          <p:attrName>ppt_w</p:attrName>
                                        </p:attrNameLst>
                                      </p:cBhvr>
                                      <p:tavLst>
                                        <p:tav tm="0">
                                          <p:val>
                                            <p:fltVal val="0"/>
                                          </p:val>
                                        </p:tav>
                                        <p:tav tm="100000">
                                          <p:val>
                                            <p:strVal val="#ppt_w"/>
                                          </p:val>
                                        </p:tav>
                                      </p:tavLst>
                                    </p:anim>
                                    <p:anim calcmode="lin" valueType="num">
                                      <p:cBhvr>
                                        <p:cTn id="22" dur="500" fill="hold"/>
                                        <p:tgtEl>
                                          <p:spTgt spid="21507"/>
                                        </p:tgtEl>
                                        <p:attrNameLst>
                                          <p:attrName>ppt_h</p:attrName>
                                        </p:attrNameLst>
                                      </p:cBhvr>
                                      <p:tavLst>
                                        <p:tav tm="0">
                                          <p:val>
                                            <p:fltVal val="0"/>
                                          </p:val>
                                        </p:tav>
                                        <p:tav tm="100000">
                                          <p:val>
                                            <p:strVal val="#ppt_h"/>
                                          </p:val>
                                        </p:tav>
                                      </p:tavLst>
                                    </p:anim>
                                    <p:animEffect transition="in" filter="fade">
                                      <p:cBhvr>
                                        <p:cTn id="23"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1" y="-15875"/>
            <a:ext cx="12188824"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WordArt 3"/>
          <p:cNvSpPr>
            <a:spLocks noChangeArrowheads="1" noChangeShapeType="1" noTextEdit="1"/>
          </p:cNvSpPr>
          <p:nvPr/>
        </p:nvSpPr>
        <p:spPr bwMode="auto">
          <a:xfrm>
            <a:off x="2741612" y="152400"/>
            <a:ext cx="6477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t>Plagiarism</a:t>
            </a:r>
          </a:p>
        </p:txBody>
      </p:sp>
      <p:sp>
        <p:nvSpPr>
          <p:cNvPr id="4" name="Rectangle 2"/>
          <p:cNvSpPr>
            <a:spLocks noChangeArrowheads="1"/>
          </p:cNvSpPr>
          <p:nvPr/>
        </p:nvSpPr>
        <p:spPr bwMode="auto">
          <a:xfrm>
            <a:off x="74612" y="1524000"/>
            <a:ext cx="1188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cs typeface="Arial" panose="020B0604020202020204" pitchFamily="34" charset="0"/>
              </a:defRPr>
            </a:lvl1pPr>
            <a:lvl2pPr marL="800100" indent="-34290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FontTx/>
              <a:buChar char="•"/>
            </a:pPr>
            <a:r>
              <a:rPr lang="en-US" altLang="en-US" sz="2200" b="1" dirty="0">
                <a:latin typeface="+mn-lt"/>
              </a:rPr>
              <a:t>Plagiarism is when you take someone else’s works, </a:t>
            </a:r>
            <a:r>
              <a:rPr lang="en-US" altLang="en-US" sz="2200" b="1" dirty="0" smtClean="0">
                <a:latin typeface="+mn-lt"/>
              </a:rPr>
              <a:t>ideas, </a:t>
            </a:r>
            <a:r>
              <a:rPr lang="en-US" altLang="en-US" sz="2200" b="1" dirty="0">
                <a:latin typeface="+mn-lt"/>
              </a:rPr>
              <a:t>or words and use them as your own.  Whether it is a sentence, a part of a </a:t>
            </a:r>
            <a:r>
              <a:rPr lang="en-US" altLang="en-US" sz="2200" b="1" dirty="0" smtClean="0">
                <a:latin typeface="+mn-lt"/>
              </a:rPr>
              <a:t>sentence, </a:t>
            </a:r>
            <a:r>
              <a:rPr lang="en-US" altLang="en-US" sz="2200" b="1" dirty="0">
                <a:latin typeface="+mn-lt"/>
              </a:rPr>
              <a:t>or an entire paper, it will ruin your grade. </a:t>
            </a:r>
          </a:p>
          <a:p>
            <a:pPr eaLnBrk="1" hangingPunct="1">
              <a:spcBef>
                <a:spcPct val="20000"/>
              </a:spcBef>
              <a:buFontTx/>
              <a:buChar char="•"/>
            </a:pPr>
            <a:r>
              <a:rPr lang="en-US" altLang="en-US" sz="2200" b="1" dirty="0">
                <a:latin typeface="+mn-lt"/>
              </a:rPr>
              <a:t>It is an academic crime and an ethical offense.  Plagiarism is stealing someone’s intellectual </a:t>
            </a:r>
            <a:r>
              <a:rPr lang="en-US" altLang="en-US" sz="2200" b="1" dirty="0" smtClean="0">
                <a:latin typeface="+mn-lt"/>
              </a:rPr>
              <a:t>property.</a:t>
            </a:r>
          </a:p>
          <a:p>
            <a:pPr eaLnBrk="1" hangingPunct="1">
              <a:spcBef>
                <a:spcPct val="20000"/>
              </a:spcBef>
              <a:buFontTx/>
              <a:buChar char="•"/>
            </a:pPr>
            <a:r>
              <a:rPr lang="en-US" altLang="en-US" sz="2200" b="1" dirty="0" smtClean="0">
                <a:latin typeface="+mn-lt"/>
              </a:rPr>
              <a:t>If </a:t>
            </a:r>
            <a:r>
              <a:rPr lang="en-US" altLang="en-US" sz="2200" b="1" dirty="0">
                <a:latin typeface="+mn-lt"/>
              </a:rPr>
              <a:t>you plagiarize in ANY college class, you are usually expelled from the college, cannot reapply EVER, and the infraction is placed on your permanent record.</a:t>
            </a:r>
          </a:p>
          <a:p>
            <a:pPr eaLnBrk="1" hangingPunct="1">
              <a:spcBef>
                <a:spcPct val="20000"/>
              </a:spcBef>
              <a:buFontTx/>
              <a:buChar char="•"/>
            </a:pPr>
            <a:r>
              <a:rPr lang="en-US" altLang="en-US" sz="2200" b="1" i="1" dirty="0">
                <a:latin typeface="+mn-lt"/>
              </a:rPr>
              <a:t>Why is it an academic crime?  </a:t>
            </a:r>
            <a:r>
              <a:rPr lang="en-US" altLang="en-US" sz="2200" b="1" dirty="0">
                <a:latin typeface="+mn-lt"/>
              </a:rPr>
              <a:t>It is an academic crime because you are stealing another person’s ideas.  It is illegal and immoral. </a:t>
            </a:r>
          </a:p>
          <a:p>
            <a:pPr eaLnBrk="1" hangingPunct="1">
              <a:spcBef>
                <a:spcPct val="20000"/>
              </a:spcBef>
              <a:buFontTx/>
              <a:buChar char="•"/>
            </a:pPr>
            <a:r>
              <a:rPr lang="en-US" altLang="en-US" sz="2200" b="1" dirty="0">
                <a:latin typeface="+mn-lt"/>
              </a:rPr>
              <a:t>If you are thinking about it, don’t chance it.  </a:t>
            </a:r>
            <a:endParaRPr lang="en-US" altLang="en-US" sz="2200" b="1" dirty="0" smtClean="0">
              <a:latin typeface="+mn-lt"/>
            </a:endParaRPr>
          </a:p>
          <a:p>
            <a:pPr eaLnBrk="1" hangingPunct="1">
              <a:spcBef>
                <a:spcPct val="20000"/>
              </a:spcBef>
              <a:buFontTx/>
              <a:buChar char="•"/>
            </a:pPr>
            <a:r>
              <a:rPr lang="en-US" altLang="en-US" sz="2200" b="1" dirty="0" smtClean="0">
                <a:latin typeface="+mn-lt"/>
              </a:rPr>
              <a:t>If you aren’t sure if you’re plagiarizing, give credit to the author in some way, shape, or form.</a:t>
            </a:r>
            <a:endParaRPr lang="en-US" altLang="en-US" sz="2200" b="1" dirty="0">
              <a:latin typeface="+mn-lt"/>
            </a:endParaRPr>
          </a:p>
        </p:txBody>
      </p:sp>
    </p:spTree>
    <p:extLst>
      <p:ext uri="{BB962C8B-B14F-4D97-AF65-F5344CB8AC3E}">
        <p14:creationId xmlns:p14="http://schemas.microsoft.com/office/powerpoint/2010/main" val="137836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wipe(down)">
                                      <p:cBhvr>
                                        <p:cTn id="7" dur="580">
                                          <p:stCondLst>
                                            <p:cond delay="0"/>
                                          </p:stCondLst>
                                        </p:cTn>
                                        <p:tgtEl>
                                          <p:spTgt spid="22531"/>
                                        </p:tgtEl>
                                      </p:cBhvr>
                                    </p:animEffect>
                                    <p:anim calcmode="lin" valueType="num">
                                      <p:cBhvr>
                                        <p:cTn id="8" dur="1822" tmFilter="0,0; 0.14,0.36; 0.43,0.73; 0.71,0.91; 1.0,1.0">
                                          <p:stCondLst>
                                            <p:cond delay="0"/>
                                          </p:stCondLst>
                                        </p:cTn>
                                        <p:tgtEl>
                                          <p:spTgt spid="2253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253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253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253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2531"/>
                                        </p:tgtEl>
                                        <p:attrNameLst>
                                          <p:attrName>ppt_y</p:attrName>
                                        </p:attrNameLst>
                                      </p:cBhvr>
                                      <p:tavLst>
                                        <p:tav tm="0" fmla="#ppt_y-sin(pi*$)/81">
                                          <p:val>
                                            <p:fltVal val="0"/>
                                          </p:val>
                                        </p:tav>
                                        <p:tav tm="100000">
                                          <p:val>
                                            <p:fltVal val="1"/>
                                          </p:val>
                                        </p:tav>
                                      </p:tavLst>
                                    </p:anim>
                                    <p:animScale>
                                      <p:cBhvr>
                                        <p:cTn id="13" dur="26">
                                          <p:stCondLst>
                                            <p:cond delay="650"/>
                                          </p:stCondLst>
                                        </p:cTn>
                                        <p:tgtEl>
                                          <p:spTgt spid="22531"/>
                                        </p:tgtEl>
                                      </p:cBhvr>
                                      <p:to x="100000" y="60000"/>
                                    </p:animScale>
                                    <p:animScale>
                                      <p:cBhvr>
                                        <p:cTn id="14" dur="166" decel="50000">
                                          <p:stCondLst>
                                            <p:cond delay="676"/>
                                          </p:stCondLst>
                                        </p:cTn>
                                        <p:tgtEl>
                                          <p:spTgt spid="22531"/>
                                        </p:tgtEl>
                                      </p:cBhvr>
                                      <p:to x="100000" y="100000"/>
                                    </p:animScale>
                                    <p:animScale>
                                      <p:cBhvr>
                                        <p:cTn id="15" dur="26">
                                          <p:stCondLst>
                                            <p:cond delay="1312"/>
                                          </p:stCondLst>
                                        </p:cTn>
                                        <p:tgtEl>
                                          <p:spTgt spid="22531"/>
                                        </p:tgtEl>
                                      </p:cBhvr>
                                      <p:to x="100000" y="80000"/>
                                    </p:animScale>
                                    <p:animScale>
                                      <p:cBhvr>
                                        <p:cTn id="16" dur="166" decel="50000">
                                          <p:stCondLst>
                                            <p:cond delay="1338"/>
                                          </p:stCondLst>
                                        </p:cTn>
                                        <p:tgtEl>
                                          <p:spTgt spid="22531"/>
                                        </p:tgtEl>
                                      </p:cBhvr>
                                      <p:to x="100000" y="100000"/>
                                    </p:animScale>
                                    <p:animScale>
                                      <p:cBhvr>
                                        <p:cTn id="17" dur="26">
                                          <p:stCondLst>
                                            <p:cond delay="1642"/>
                                          </p:stCondLst>
                                        </p:cTn>
                                        <p:tgtEl>
                                          <p:spTgt spid="22531"/>
                                        </p:tgtEl>
                                      </p:cBhvr>
                                      <p:to x="100000" y="90000"/>
                                    </p:animScale>
                                    <p:animScale>
                                      <p:cBhvr>
                                        <p:cTn id="18" dur="166" decel="50000">
                                          <p:stCondLst>
                                            <p:cond delay="1668"/>
                                          </p:stCondLst>
                                        </p:cTn>
                                        <p:tgtEl>
                                          <p:spTgt spid="22531"/>
                                        </p:tgtEl>
                                      </p:cBhvr>
                                      <p:to x="100000" y="100000"/>
                                    </p:animScale>
                                    <p:animScale>
                                      <p:cBhvr>
                                        <p:cTn id="19" dur="26">
                                          <p:stCondLst>
                                            <p:cond delay="1808"/>
                                          </p:stCondLst>
                                        </p:cTn>
                                        <p:tgtEl>
                                          <p:spTgt spid="22531"/>
                                        </p:tgtEl>
                                      </p:cBhvr>
                                      <p:to x="100000" y="95000"/>
                                    </p:animScale>
                                    <p:animScale>
                                      <p:cBhvr>
                                        <p:cTn id="20" dur="166" decel="50000">
                                          <p:stCondLst>
                                            <p:cond delay="1834"/>
                                          </p:stCondLst>
                                        </p:cTn>
                                        <p:tgtEl>
                                          <p:spTgt spid="2253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2531">
                                            <p:txEl>
                                              <p:pRg st="0" end="0"/>
                                            </p:txEl>
                                          </p:spTgt>
                                        </p:tgtEl>
                                        <p:attrNameLst>
                                          <p:attrName>style.visibility</p:attrName>
                                        </p:attrNameLst>
                                      </p:cBhvr>
                                      <p:to>
                                        <p:strVal val="visible"/>
                                      </p:to>
                                    </p:set>
                                    <p:anim calcmode="lin" valueType="num">
                                      <p:cBhvr>
                                        <p:cTn id="25"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253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barn(inVertical)">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barn(inVertical)">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arn(inVertical)">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barn(inVertical)">
                                      <p:cBhvr>
                                        <p:cTn id="52" dur="500"/>
                                        <p:tgtEl>
                                          <p:spTgt spid="4">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5" end="5"/>
                                            </p:txEl>
                                          </p:spTgt>
                                        </p:tgtEl>
                                        <p:attrNameLst>
                                          <p:attrName>style.visibility</p:attrName>
                                        </p:attrNameLst>
                                      </p:cBhvr>
                                      <p:to>
                                        <p:strVal val="visible"/>
                                      </p:to>
                                    </p:set>
                                    <p:animEffect transition="in" filter="barn(inVertical)">
                                      <p:cBhvr>
                                        <p:cTn id="5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1" y="1"/>
            <a:ext cx="12188825" cy="325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altLang="en-US" sz="3800" dirty="0">
                <a:latin typeface="+mn-lt"/>
              </a:rPr>
              <a:t>Plagiarism v. Paraphrasing Samples</a:t>
            </a:r>
          </a:p>
          <a:p>
            <a:endParaRPr lang="en-US" altLang="en-US" sz="1000" b="1" dirty="0">
              <a:latin typeface="Footlight MT Light" panose="0204060206030A020304" pitchFamily="18" charset="0"/>
            </a:endParaRPr>
          </a:p>
          <a:p>
            <a:r>
              <a:rPr lang="en-US" altLang="en-US" sz="2050" b="1" dirty="0">
                <a:latin typeface="+mn-lt"/>
              </a:rPr>
              <a:t>Direct quote from research:</a:t>
            </a:r>
            <a:r>
              <a:rPr lang="en-US" altLang="en-US" sz="2050" dirty="0">
                <a:latin typeface="+mn-lt"/>
              </a:rPr>
              <a:t> </a:t>
            </a:r>
          </a:p>
          <a:p>
            <a:r>
              <a:rPr lang="en-US" altLang="en-US" sz="2050" dirty="0">
                <a:solidFill>
                  <a:srgbClr val="FF0000"/>
                </a:solidFill>
                <a:latin typeface="+mn-lt"/>
              </a:rPr>
              <a:t>“Japan’s beautiful Mount Fuji last erupted in 1707 and is now classified as dormant.  Dormant volcanoes show no signs of activity, but they may erupt in the future.”</a:t>
            </a:r>
          </a:p>
          <a:p>
            <a:endParaRPr lang="en-US" altLang="en-US" sz="800" b="1" dirty="0">
              <a:solidFill>
                <a:srgbClr val="FF0000"/>
              </a:solidFill>
              <a:latin typeface="+mn-lt"/>
            </a:endParaRPr>
          </a:p>
          <a:p>
            <a:r>
              <a:rPr lang="en-US" altLang="en-US" sz="2050" b="1" dirty="0">
                <a:latin typeface="+mn-lt"/>
              </a:rPr>
              <a:t>Non-plagiarized paraphrase:</a:t>
            </a:r>
            <a:endParaRPr lang="en-US" altLang="en-US" sz="2050" dirty="0">
              <a:latin typeface="+mn-lt"/>
            </a:endParaRPr>
          </a:p>
          <a:p>
            <a:r>
              <a:rPr lang="en-US" altLang="en-US" sz="2050" dirty="0">
                <a:latin typeface="+mn-lt"/>
              </a:rPr>
              <a:t>Mount Fuji, the highest mountain in Japan, is actually a dormant volcano.  Dormant means that it is not active.  The last time Mount Fuji erupted was in 1707, and there is always the possibility of a future eruption.</a:t>
            </a:r>
          </a:p>
        </p:txBody>
      </p:sp>
      <p:sp>
        <p:nvSpPr>
          <p:cNvPr id="22530" name="Text Box 6"/>
          <p:cNvSpPr txBox="1">
            <a:spLocks noChangeArrowheads="1"/>
          </p:cNvSpPr>
          <p:nvPr/>
        </p:nvSpPr>
        <p:spPr bwMode="auto">
          <a:xfrm>
            <a:off x="0" y="3276600"/>
            <a:ext cx="1218882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r>
              <a:rPr lang="en-US" altLang="en-US" sz="2050" b="1" dirty="0">
                <a:latin typeface="+mn-lt"/>
              </a:rPr>
              <a:t>Direct quote from research:</a:t>
            </a:r>
            <a:endParaRPr lang="en-US" altLang="en-US" sz="2050" dirty="0">
              <a:latin typeface="+mn-lt"/>
            </a:endParaRPr>
          </a:p>
          <a:p>
            <a:r>
              <a:rPr lang="en-US" altLang="en-US" sz="2050" dirty="0">
                <a:solidFill>
                  <a:srgbClr val="FF0000"/>
                </a:solidFill>
                <a:latin typeface="+mn-lt"/>
              </a:rPr>
              <a:t>“Three weeks after Katrina, warnings of the arrival of Hurricane Rita sent residents of cities such as Houston, Texas, rushing to evacuate, fearing for their lives.  Fortunately, Hurricane Rita turned out to be much less severe than Katrina. However, mass evacuations like this bring hazards of their own, as panicking drivers may cause accidents on the jammed roads.” </a:t>
            </a:r>
          </a:p>
          <a:p>
            <a:endParaRPr lang="en-US" altLang="en-US" sz="800" b="1" dirty="0">
              <a:solidFill>
                <a:srgbClr val="FF0000"/>
              </a:solidFill>
              <a:latin typeface="+mn-lt"/>
            </a:endParaRPr>
          </a:p>
          <a:p>
            <a:r>
              <a:rPr lang="en-US" altLang="en-US" sz="2050" b="1" dirty="0">
                <a:latin typeface="+mn-lt"/>
              </a:rPr>
              <a:t>Non-plagiarized paraphrase:</a:t>
            </a:r>
            <a:endParaRPr lang="en-US" altLang="en-US" sz="2050" dirty="0">
              <a:latin typeface="+mn-lt"/>
            </a:endParaRPr>
          </a:p>
          <a:p>
            <a:r>
              <a:rPr lang="en-US" altLang="en-US" sz="2050" dirty="0">
                <a:latin typeface="+mn-lt"/>
              </a:rPr>
              <a:t>Shortly after Hurricane Katrina devastated the city of Houston, Texas, a warning for a new hurricane named Rita was broadcast, which caused many people to panic and flee the city.  However, the mass departure of people leaving Houston at the same time could have caused many car accidents, even though the hurricane turned out to be not as dangerous as Katrina.</a:t>
            </a:r>
          </a:p>
        </p:txBody>
      </p:sp>
    </p:spTree>
    <p:extLst>
      <p:ext uri="{BB962C8B-B14F-4D97-AF65-F5344CB8AC3E}">
        <p14:creationId xmlns:p14="http://schemas.microsoft.com/office/powerpoint/2010/main" val="385377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p:cTn id="7" dur="500" fill="hold"/>
                                        <p:tgtEl>
                                          <p:spTgt spid="2252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52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25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2529">
                                            <p:txEl>
                                              <p:pRg st="2" end="2"/>
                                            </p:txEl>
                                          </p:spTgt>
                                        </p:tgtEl>
                                        <p:attrNameLst>
                                          <p:attrName>style.visibility</p:attrName>
                                        </p:attrNameLst>
                                      </p:cBhvr>
                                      <p:to>
                                        <p:strVal val="visible"/>
                                      </p:to>
                                    </p:set>
                                    <p:animEffect transition="in" filter="barn(inVertical)">
                                      <p:cBhvr>
                                        <p:cTn id="14" dur="500"/>
                                        <p:tgtEl>
                                          <p:spTgt spid="22529">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2529">
                                            <p:txEl>
                                              <p:pRg st="3" end="3"/>
                                            </p:txEl>
                                          </p:spTgt>
                                        </p:tgtEl>
                                        <p:attrNameLst>
                                          <p:attrName>style.visibility</p:attrName>
                                        </p:attrNameLst>
                                      </p:cBhvr>
                                      <p:to>
                                        <p:strVal val="visible"/>
                                      </p:to>
                                    </p:set>
                                    <p:animEffect transition="in" filter="barn(inVertical)">
                                      <p:cBhvr>
                                        <p:cTn id="17" dur="500"/>
                                        <p:tgtEl>
                                          <p:spTgt spid="2252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529">
                                            <p:txEl>
                                              <p:pRg st="5" end="5"/>
                                            </p:txEl>
                                          </p:spTgt>
                                        </p:tgtEl>
                                        <p:attrNameLst>
                                          <p:attrName>style.visibility</p:attrName>
                                        </p:attrNameLst>
                                      </p:cBhvr>
                                      <p:to>
                                        <p:strVal val="visible"/>
                                      </p:to>
                                    </p:set>
                                    <p:animEffect transition="in" filter="barn(inVertical)">
                                      <p:cBhvr>
                                        <p:cTn id="22" dur="500"/>
                                        <p:tgtEl>
                                          <p:spTgt spid="22529">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2529">
                                            <p:txEl>
                                              <p:pRg st="6" end="6"/>
                                            </p:txEl>
                                          </p:spTgt>
                                        </p:tgtEl>
                                        <p:attrNameLst>
                                          <p:attrName>style.visibility</p:attrName>
                                        </p:attrNameLst>
                                      </p:cBhvr>
                                      <p:to>
                                        <p:strVal val="visible"/>
                                      </p:to>
                                    </p:set>
                                    <p:animEffect transition="in" filter="barn(inVertical)">
                                      <p:cBhvr>
                                        <p:cTn id="25" dur="500"/>
                                        <p:tgtEl>
                                          <p:spTgt spid="2252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530">
                                            <p:txEl>
                                              <p:pRg st="0" end="0"/>
                                            </p:txEl>
                                          </p:spTgt>
                                        </p:tgtEl>
                                        <p:attrNameLst>
                                          <p:attrName>style.visibility</p:attrName>
                                        </p:attrNameLst>
                                      </p:cBhvr>
                                      <p:to>
                                        <p:strVal val="visible"/>
                                      </p:to>
                                    </p:set>
                                    <p:animEffect transition="in" filter="barn(inVertical)">
                                      <p:cBhvr>
                                        <p:cTn id="30" dur="500"/>
                                        <p:tgtEl>
                                          <p:spTgt spid="22530">
                                            <p:txEl>
                                              <p:pRg st="0" end="0"/>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2530">
                                            <p:txEl>
                                              <p:pRg st="1" end="1"/>
                                            </p:txEl>
                                          </p:spTgt>
                                        </p:tgtEl>
                                        <p:attrNameLst>
                                          <p:attrName>style.visibility</p:attrName>
                                        </p:attrNameLst>
                                      </p:cBhvr>
                                      <p:to>
                                        <p:strVal val="visible"/>
                                      </p:to>
                                    </p:set>
                                    <p:animEffect transition="in" filter="barn(inVertical)">
                                      <p:cBhvr>
                                        <p:cTn id="33" dur="500"/>
                                        <p:tgtEl>
                                          <p:spTgt spid="22530">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2530">
                                            <p:txEl>
                                              <p:pRg st="3" end="3"/>
                                            </p:txEl>
                                          </p:spTgt>
                                        </p:tgtEl>
                                        <p:attrNameLst>
                                          <p:attrName>style.visibility</p:attrName>
                                        </p:attrNameLst>
                                      </p:cBhvr>
                                      <p:to>
                                        <p:strVal val="visible"/>
                                      </p:to>
                                    </p:set>
                                    <p:animEffect transition="in" filter="barn(inVertical)">
                                      <p:cBhvr>
                                        <p:cTn id="38" dur="500"/>
                                        <p:tgtEl>
                                          <p:spTgt spid="22530">
                                            <p:txEl>
                                              <p:pRg st="3" end="3"/>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22530">
                                            <p:txEl>
                                              <p:pRg st="4" end="4"/>
                                            </p:txEl>
                                          </p:spTgt>
                                        </p:tgtEl>
                                        <p:attrNameLst>
                                          <p:attrName>style.visibility</p:attrName>
                                        </p:attrNameLst>
                                      </p:cBhvr>
                                      <p:to>
                                        <p:strVal val="visible"/>
                                      </p:to>
                                    </p:set>
                                    <p:animEffect transition="in" filter="barn(inVertical)">
                                      <p:cBhvr>
                                        <p:cTn id="41"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1" y="-228600"/>
            <a:ext cx="12188824" cy="1143000"/>
          </a:xfrm>
        </p:spPr>
        <p:txBody>
          <a:bodyPr>
            <a:normAutofit/>
          </a:bodyPr>
          <a:lstStyle/>
          <a:p>
            <a:pPr algn="ctr"/>
            <a:r>
              <a:rPr lang="en-US" altLang="en-US" dirty="0">
                <a:latin typeface="+mn-lt"/>
              </a:rPr>
              <a:t>“How do I </a:t>
            </a:r>
            <a:r>
              <a:rPr lang="en-US" altLang="en-US" b="1" i="1" u="sng" dirty="0">
                <a:latin typeface="+mn-lt"/>
              </a:rPr>
              <a:t>QUOTE</a:t>
            </a:r>
            <a:r>
              <a:rPr lang="en-US" altLang="en-US" dirty="0">
                <a:latin typeface="+mn-lt"/>
              </a:rPr>
              <a:t> an author?”</a:t>
            </a:r>
          </a:p>
        </p:txBody>
      </p:sp>
      <p:sp>
        <p:nvSpPr>
          <p:cNvPr id="20483" name="Rectangle 3"/>
          <p:cNvSpPr>
            <a:spLocks noGrp="1" noChangeArrowheads="1"/>
          </p:cNvSpPr>
          <p:nvPr>
            <p:ph type="body" idx="1"/>
          </p:nvPr>
        </p:nvSpPr>
        <p:spPr>
          <a:xfrm>
            <a:off x="989012" y="1493837"/>
            <a:ext cx="6781800" cy="4144963"/>
          </a:xfrm>
        </p:spPr>
        <p:txBody>
          <a:bodyPr>
            <a:normAutofit/>
          </a:bodyPr>
          <a:lstStyle/>
          <a:p>
            <a:pPr>
              <a:lnSpc>
                <a:spcPct val="70000"/>
              </a:lnSpc>
            </a:pPr>
            <a:r>
              <a:rPr lang="en-US" altLang="en-US" sz="2600" dirty="0"/>
              <a:t>If you </a:t>
            </a:r>
            <a:r>
              <a:rPr lang="en-US" altLang="en-US" sz="2600" dirty="0" smtClean="0"/>
              <a:t>are directly quoting </a:t>
            </a:r>
            <a:r>
              <a:rPr lang="en-US" altLang="en-US" sz="2600" dirty="0"/>
              <a:t>an author, insert “quotation marks” around the text you are using.</a:t>
            </a:r>
          </a:p>
          <a:p>
            <a:pPr>
              <a:lnSpc>
                <a:spcPct val="70000"/>
              </a:lnSpc>
            </a:pPr>
            <a:r>
              <a:rPr lang="en-US" altLang="en-US" sz="2600" dirty="0"/>
              <a:t>At the end of the quotation, </a:t>
            </a:r>
            <a:r>
              <a:rPr lang="en-US" altLang="en-US" sz="2600" b="1" i="1" u="sng" dirty="0" smtClean="0"/>
              <a:t>parenthetical notations</a:t>
            </a:r>
            <a:r>
              <a:rPr lang="en-US" altLang="en-US" sz="2600" dirty="0" smtClean="0"/>
              <a:t> are </a:t>
            </a:r>
            <a:r>
              <a:rPr lang="en-US" altLang="en-US" sz="2600" dirty="0"/>
              <a:t>needed.</a:t>
            </a:r>
          </a:p>
          <a:p>
            <a:pPr>
              <a:lnSpc>
                <a:spcPct val="70000"/>
              </a:lnSpc>
            </a:pPr>
            <a:r>
              <a:rPr lang="en-US" altLang="en-US" sz="2600" dirty="0"/>
              <a:t>Simply write the quote </a:t>
            </a:r>
            <a:r>
              <a:rPr lang="en-US" altLang="en-US" sz="2600" dirty="0" smtClean="0"/>
              <a:t>and </a:t>
            </a:r>
            <a:r>
              <a:rPr lang="en-US" altLang="en-US" sz="2600" dirty="0"/>
              <a:t>then put the author’s name and page number</a:t>
            </a:r>
            <a:r>
              <a:rPr lang="en-US" altLang="en-US" sz="2600" dirty="0" smtClean="0"/>
              <a:t>: </a:t>
            </a:r>
            <a:r>
              <a:rPr lang="en-US" altLang="en-US" sz="2600" b="1" dirty="0" smtClean="0"/>
              <a:t>(</a:t>
            </a:r>
            <a:r>
              <a:rPr lang="en-US" altLang="en-US" sz="2600" b="1" dirty="0"/>
              <a:t>Williamson, 148)</a:t>
            </a:r>
          </a:p>
          <a:p>
            <a:pPr>
              <a:lnSpc>
                <a:spcPct val="70000"/>
              </a:lnSpc>
            </a:pPr>
            <a:r>
              <a:rPr lang="en-US" altLang="en-US" sz="2600" dirty="0"/>
              <a:t>You will cite the entire source when you get to the </a:t>
            </a:r>
            <a:r>
              <a:rPr lang="en-US" altLang="en-US" sz="2600" dirty="0" smtClean="0"/>
              <a:t>bibliography/works cited </a:t>
            </a:r>
            <a:r>
              <a:rPr lang="en-US" altLang="en-US" sz="2600" dirty="0"/>
              <a:t>page of your paper.</a:t>
            </a:r>
          </a:p>
        </p:txBody>
      </p:sp>
      <p:pic>
        <p:nvPicPr>
          <p:cNvPr id="25603" name="Picture 8" descr="tshirtid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4212" y="1512230"/>
            <a:ext cx="31924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9"/>
          <p:cNvSpPr txBox="1">
            <a:spLocks noChangeArrowheads="1"/>
          </p:cNvSpPr>
          <p:nvPr/>
        </p:nvSpPr>
        <p:spPr bwMode="auto">
          <a:xfrm>
            <a:off x="9066212" y="2183249"/>
            <a:ext cx="1752600" cy="1169551"/>
          </a:xfrm>
          <a:prstGeom prst="rect">
            <a:avLst/>
          </a:prstGeom>
          <a:solidFill>
            <a:schemeClr val="accent2">
              <a:lumMod val="60000"/>
              <a:lumOff val="40000"/>
            </a:schemeClr>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en-US" altLang="en-US" sz="1400" b="1" dirty="0">
                <a:latin typeface="Arial Black" panose="020B0A04020102020204" pitchFamily="34" charset="0"/>
              </a:rPr>
              <a:t>“I WILL NOT </a:t>
            </a:r>
            <a:r>
              <a:rPr lang="en-US" altLang="en-US" sz="1400" b="1" dirty="0" smtClean="0">
                <a:latin typeface="Arial Black" panose="020B0A04020102020204" pitchFamily="34" charset="0"/>
              </a:rPr>
              <a:t>PLAGIARIZE.   </a:t>
            </a:r>
            <a:r>
              <a:rPr lang="en-US" altLang="en-US" sz="1400" b="1" dirty="0">
                <a:latin typeface="Arial Black" panose="020B0A04020102020204" pitchFamily="34" charset="0"/>
              </a:rPr>
              <a:t>I WILL PUT MY PAPER INTO MY OWN WORDS.”</a:t>
            </a:r>
          </a:p>
        </p:txBody>
      </p:sp>
    </p:spTree>
    <p:extLst>
      <p:ext uri="{BB962C8B-B14F-4D97-AF65-F5344CB8AC3E}">
        <p14:creationId xmlns:p14="http://schemas.microsoft.com/office/powerpoint/2010/main" val="403335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601"/>
                                        </p:tgtEl>
                                        <p:attrNameLst>
                                          <p:attrName>style.visibility</p:attrName>
                                        </p:attrNameLst>
                                      </p:cBhvr>
                                      <p:to>
                                        <p:strVal val="visible"/>
                                      </p:to>
                                    </p:set>
                                    <p:anim calcmode="lin" valueType="num">
                                      <p:cBhvr>
                                        <p:cTn id="7" dur="500" fill="hold"/>
                                        <p:tgtEl>
                                          <p:spTgt spid="25601"/>
                                        </p:tgtEl>
                                        <p:attrNameLst>
                                          <p:attrName>ppt_w</p:attrName>
                                        </p:attrNameLst>
                                      </p:cBhvr>
                                      <p:tavLst>
                                        <p:tav tm="0">
                                          <p:val>
                                            <p:fltVal val="0"/>
                                          </p:val>
                                        </p:tav>
                                        <p:tav tm="100000">
                                          <p:val>
                                            <p:strVal val="#ppt_w"/>
                                          </p:val>
                                        </p:tav>
                                      </p:tavLst>
                                    </p:anim>
                                    <p:anim calcmode="lin" valueType="num">
                                      <p:cBhvr>
                                        <p:cTn id="8" dur="500" fill="hold"/>
                                        <p:tgtEl>
                                          <p:spTgt spid="25601"/>
                                        </p:tgtEl>
                                        <p:attrNameLst>
                                          <p:attrName>ppt_h</p:attrName>
                                        </p:attrNameLst>
                                      </p:cBhvr>
                                      <p:tavLst>
                                        <p:tav tm="0">
                                          <p:val>
                                            <p:fltVal val="0"/>
                                          </p:val>
                                        </p:tav>
                                        <p:tav tm="100000">
                                          <p:val>
                                            <p:strVal val="#ppt_h"/>
                                          </p:val>
                                        </p:tav>
                                      </p:tavLst>
                                    </p:anim>
                                    <p:animEffect transition="in" filter="fade">
                                      <p:cBhvr>
                                        <p:cTn id="9" dur="500"/>
                                        <p:tgtEl>
                                          <p:spTgt spid="2560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barn(inVertical)">
                                      <p:cBhvr>
                                        <p:cTn id="14" dur="500"/>
                                        <p:tgtEl>
                                          <p:spTgt spid="2048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483">
                                            <p:txEl>
                                              <p:pRg st="1" end="1"/>
                                            </p:txEl>
                                          </p:spTgt>
                                        </p:tgtEl>
                                        <p:attrNameLst>
                                          <p:attrName>style.visibility</p:attrName>
                                        </p:attrNameLst>
                                      </p:cBhvr>
                                      <p:to>
                                        <p:strVal val="visible"/>
                                      </p:to>
                                    </p:set>
                                    <p:animEffect transition="in" filter="barn(inVertical)">
                                      <p:cBhvr>
                                        <p:cTn id="19" dur="500"/>
                                        <p:tgtEl>
                                          <p:spTgt spid="2048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483">
                                            <p:txEl>
                                              <p:pRg st="2" end="2"/>
                                            </p:txEl>
                                          </p:spTgt>
                                        </p:tgtEl>
                                        <p:attrNameLst>
                                          <p:attrName>style.visibility</p:attrName>
                                        </p:attrNameLst>
                                      </p:cBhvr>
                                      <p:to>
                                        <p:strVal val="visible"/>
                                      </p:to>
                                    </p:set>
                                    <p:animEffect transition="in" filter="barn(inVertical)">
                                      <p:cBhvr>
                                        <p:cTn id="24" dur="500"/>
                                        <p:tgtEl>
                                          <p:spTgt spid="2048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483">
                                            <p:txEl>
                                              <p:pRg st="3" end="3"/>
                                            </p:txEl>
                                          </p:spTgt>
                                        </p:tgtEl>
                                        <p:attrNameLst>
                                          <p:attrName>style.visibility</p:attrName>
                                        </p:attrNameLst>
                                      </p:cBhvr>
                                      <p:to>
                                        <p:strVal val="visible"/>
                                      </p:to>
                                    </p:set>
                                    <p:animEffect transition="in" filter="barn(inVertical)">
                                      <p:cBhvr>
                                        <p:cTn id="29" dur="500"/>
                                        <p:tgtEl>
                                          <p:spTgt spid="2048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nodeType="clickEffect">
                                  <p:stCondLst>
                                    <p:cond delay="0"/>
                                  </p:stCondLst>
                                  <p:childTnLst>
                                    <p:set>
                                      <p:cBhvr>
                                        <p:cTn id="33" dur="1" fill="hold">
                                          <p:stCondLst>
                                            <p:cond delay="0"/>
                                          </p:stCondLst>
                                        </p:cTn>
                                        <p:tgtEl>
                                          <p:spTgt spid="25603"/>
                                        </p:tgtEl>
                                        <p:attrNameLst>
                                          <p:attrName>style.visibility</p:attrName>
                                        </p:attrNameLst>
                                      </p:cBhvr>
                                      <p:to>
                                        <p:strVal val="visible"/>
                                      </p:to>
                                    </p:set>
                                    <p:animEffect transition="in" filter="fade">
                                      <p:cBhvr>
                                        <p:cTn id="34" dur="2000"/>
                                        <p:tgtEl>
                                          <p:spTgt spid="25603"/>
                                        </p:tgtEl>
                                      </p:cBhvr>
                                    </p:animEffect>
                                    <p:anim calcmode="lin" valueType="num">
                                      <p:cBhvr>
                                        <p:cTn id="35" dur="2000" fill="hold"/>
                                        <p:tgtEl>
                                          <p:spTgt spid="25603"/>
                                        </p:tgtEl>
                                        <p:attrNameLst>
                                          <p:attrName>ppt_w</p:attrName>
                                        </p:attrNameLst>
                                      </p:cBhvr>
                                      <p:tavLst>
                                        <p:tav tm="0" fmla="#ppt_w*sin(2.5*pi*$)">
                                          <p:val>
                                            <p:fltVal val="0"/>
                                          </p:val>
                                        </p:tav>
                                        <p:tav tm="100000">
                                          <p:val>
                                            <p:fltVal val="1"/>
                                          </p:val>
                                        </p:tav>
                                      </p:tavLst>
                                    </p:anim>
                                    <p:anim calcmode="lin" valueType="num">
                                      <p:cBhvr>
                                        <p:cTn id="36" dur="2000" fill="hold"/>
                                        <p:tgtEl>
                                          <p:spTgt spid="25603"/>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25604"/>
                                        </p:tgtEl>
                                        <p:attrNameLst>
                                          <p:attrName>style.visibility</p:attrName>
                                        </p:attrNameLst>
                                      </p:cBhvr>
                                      <p:to>
                                        <p:strVal val="visible"/>
                                      </p:to>
                                    </p:set>
                                    <p:animEffect transition="in" filter="fade">
                                      <p:cBhvr>
                                        <p:cTn id="39" dur="2000"/>
                                        <p:tgtEl>
                                          <p:spTgt spid="25604"/>
                                        </p:tgtEl>
                                      </p:cBhvr>
                                    </p:animEffect>
                                    <p:anim calcmode="lin" valueType="num">
                                      <p:cBhvr>
                                        <p:cTn id="40" dur="2000" fill="hold"/>
                                        <p:tgtEl>
                                          <p:spTgt spid="25604"/>
                                        </p:tgtEl>
                                        <p:attrNameLst>
                                          <p:attrName>ppt_w</p:attrName>
                                        </p:attrNameLst>
                                      </p:cBhvr>
                                      <p:tavLst>
                                        <p:tav tm="0" fmla="#ppt_w*sin(2.5*pi*$)">
                                          <p:val>
                                            <p:fltVal val="0"/>
                                          </p:val>
                                        </p:tav>
                                        <p:tav tm="100000">
                                          <p:val>
                                            <p:fltVal val="1"/>
                                          </p:val>
                                        </p:tav>
                                      </p:tavLst>
                                    </p:anim>
                                    <p:anim calcmode="lin" valueType="num">
                                      <p:cBhvr>
                                        <p:cTn id="41" dur="2000" fill="hold"/>
                                        <p:tgtEl>
                                          <p:spTgt spid="2560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p:bldP spid="20483" grpId="0" build="p"/>
      <p:bldP spid="2560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parenthetical notations?</a:t>
            </a:r>
            <a:br>
              <a:rPr lang="en-US" dirty="0" smtClean="0"/>
            </a:br>
            <a:r>
              <a:rPr lang="en-US" dirty="0" smtClean="0"/>
              <a:t>Glad you asked!!!</a:t>
            </a:r>
            <a:endParaRPr lang="en-US" dirty="0"/>
          </a:p>
        </p:txBody>
      </p:sp>
      <p:sp>
        <p:nvSpPr>
          <p:cNvPr id="3" name="Content Placeholder 2"/>
          <p:cNvSpPr>
            <a:spLocks noGrp="1"/>
          </p:cNvSpPr>
          <p:nvPr>
            <p:ph idx="1"/>
          </p:nvPr>
        </p:nvSpPr>
        <p:spPr/>
        <p:txBody>
          <a:bodyPr/>
          <a:lstStyle/>
          <a:p>
            <a:r>
              <a:rPr lang="en-US" dirty="0" smtClean="0"/>
              <a:t>Parenthetical notations are used within </a:t>
            </a:r>
            <a:r>
              <a:rPr lang="en-US" dirty="0"/>
              <a:t>the text of your paper </a:t>
            </a:r>
            <a:r>
              <a:rPr lang="en-US" dirty="0" smtClean="0"/>
              <a:t>to let a reader </a:t>
            </a:r>
            <a:r>
              <a:rPr lang="en-US" dirty="0"/>
              <a:t>know when you’ve used information from another source. </a:t>
            </a:r>
            <a:endParaRPr lang="en-US" dirty="0" smtClean="0"/>
          </a:p>
          <a:p>
            <a:r>
              <a:rPr lang="en-US" dirty="0" smtClean="0"/>
              <a:t>The </a:t>
            </a:r>
            <a:r>
              <a:rPr lang="en-US" dirty="0"/>
              <a:t>parenthetical </a:t>
            </a:r>
            <a:r>
              <a:rPr lang="en-US" dirty="0" smtClean="0"/>
              <a:t>notation </a:t>
            </a:r>
            <a:r>
              <a:rPr lang="en-US" dirty="0"/>
              <a:t>corresponds to a source listed on your works cited page. </a:t>
            </a:r>
            <a:r>
              <a:rPr lang="en-US" dirty="0" smtClean="0"/>
              <a:t>(Calm down, we’ll talk about works cited pages in just a moment!!!  Jeesh!!!)</a:t>
            </a:r>
          </a:p>
          <a:p>
            <a:r>
              <a:rPr lang="en-US" dirty="0" smtClean="0"/>
              <a:t>This is sometimes referred to as parenthetical citation.</a:t>
            </a:r>
          </a:p>
          <a:p>
            <a:endParaRPr lang="en-US" dirty="0" smtClean="0"/>
          </a:p>
          <a:p>
            <a:endParaRPr lang="en-US" dirty="0"/>
          </a:p>
        </p:txBody>
      </p:sp>
    </p:spTree>
    <p:extLst>
      <p:ext uri="{BB962C8B-B14F-4D97-AF65-F5344CB8AC3E}">
        <p14:creationId xmlns:p14="http://schemas.microsoft.com/office/powerpoint/2010/main" val="5187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5400"/>
            <a:ext cx="10157354" cy="1397000"/>
          </a:xfrm>
        </p:spPr>
        <p:txBody>
          <a:bodyPr/>
          <a:lstStyle/>
          <a:p>
            <a:pPr algn="ctr"/>
            <a:r>
              <a:rPr lang="en-US" dirty="0" smtClean="0"/>
              <a:t>Rules for parenthetical notations</a:t>
            </a:r>
            <a:endParaRPr lang="en-US" dirty="0"/>
          </a:p>
        </p:txBody>
      </p:sp>
      <p:sp>
        <p:nvSpPr>
          <p:cNvPr id="3" name="Content Placeholder 2"/>
          <p:cNvSpPr>
            <a:spLocks noGrp="1"/>
          </p:cNvSpPr>
          <p:nvPr>
            <p:ph idx="1"/>
          </p:nvPr>
        </p:nvSpPr>
        <p:spPr>
          <a:xfrm>
            <a:off x="1117309" y="1828800"/>
            <a:ext cx="10157354" cy="3352800"/>
          </a:xfrm>
        </p:spPr>
        <p:txBody>
          <a:bodyPr>
            <a:normAutofit/>
          </a:bodyPr>
          <a:lstStyle/>
          <a:p>
            <a:r>
              <a:rPr lang="en-US" dirty="0"/>
              <a:t>You must cite the source within your text any time you use others’ work, facts, ideas, statistics, diagrams, charts, drawings, music, or words in your paper. </a:t>
            </a:r>
            <a:endParaRPr lang="en-US" dirty="0" smtClean="0"/>
          </a:p>
          <a:p>
            <a:r>
              <a:rPr lang="en-US" dirty="0" smtClean="0"/>
              <a:t>Whether you directly </a:t>
            </a:r>
            <a:r>
              <a:rPr lang="en-US" dirty="0"/>
              <a:t>quote, paraphrase, or summarize a single phrase or a whole chapter, you must acknowledge the original </a:t>
            </a:r>
            <a:r>
              <a:rPr lang="en-US" dirty="0" smtClean="0"/>
              <a:t>author.  It doesn’t </a:t>
            </a:r>
            <a:r>
              <a:rPr lang="en-US" dirty="0"/>
              <a:t>matter how much of the source you use or how often you use it. </a:t>
            </a:r>
            <a:endParaRPr lang="en-US" dirty="0" smtClean="0"/>
          </a:p>
          <a:p>
            <a:endParaRPr lang="en-US" dirty="0"/>
          </a:p>
        </p:txBody>
      </p:sp>
    </p:spTree>
    <p:extLst>
      <p:ext uri="{BB962C8B-B14F-4D97-AF65-F5344CB8AC3E}">
        <p14:creationId xmlns:p14="http://schemas.microsoft.com/office/powerpoint/2010/main" val="354801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Rules for parenthetical  notations – Part II</a:t>
            </a:r>
            <a:endParaRPr lang="en-US" dirty="0"/>
          </a:p>
        </p:txBody>
      </p:sp>
      <p:sp>
        <p:nvSpPr>
          <p:cNvPr id="3" name="Content Placeholder 2"/>
          <p:cNvSpPr>
            <a:spLocks noGrp="1"/>
          </p:cNvSpPr>
          <p:nvPr>
            <p:ph idx="1"/>
          </p:nvPr>
        </p:nvSpPr>
        <p:spPr>
          <a:xfrm>
            <a:off x="379412" y="1701800"/>
            <a:ext cx="11430000" cy="4851400"/>
          </a:xfrm>
        </p:spPr>
        <p:txBody>
          <a:bodyPr>
            <a:normAutofit fontScale="92500" lnSpcReduction="20000"/>
          </a:bodyPr>
          <a:lstStyle/>
          <a:p>
            <a:r>
              <a:rPr lang="en-US" sz="2800" dirty="0"/>
              <a:t>When you directly quote from a source, be sure to put quotation marks around the author’s exact words and be sure the quoted material is copied exactly. Even if you use just a few words from an author in a sentence that is mostly your own, you still have to use quotation marks around those apt words and cite your source parenthetically at the end of the sentence. </a:t>
            </a:r>
          </a:p>
          <a:p>
            <a:r>
              <a:rPr lang="en-US" sz="2800" dirty="0"/>
              <a:t>When you paraphrase, or put information from a source into your own words, you must change not only the words of the original source, but also the sentence structure, and you must cite the source within your text. Even if your whole paragraph is a paraphrase or summary of one source, it is not acceptable to cite only at the end of the paragraph. You must clearly signal where your borrowing begins and cite throughout the paragraph as necessary to make clear to your reader that you are still borrowing from the same source.</a:t>
            </a:r>
          </a:p>
          <a:p>
            <a:endParaRPr lang="en-US" dirty="0"/>
          </a:p>
        </p:txBody>
      </p:sp>
    </p:spTree>
    <p:extLst>
      <p:ext uri="{BB962C8B-B14F-4D97-AF65-F5344CB8AC3E}">
        <p14:creationId xmlns:p14="http://schemas.microsoft.com/office/powerpoint/2010/main" val="186970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smtClean="0"/>
              <a:t>Why do you need to learn how to write a research paper?</a:t>
            </a:r>
            <a:endParaRPr lang="en-US" dirty="0"/>
          </a:p>
        </p:txBody>
      </p:sp>
      <p:sp>
        <p:nvSpPr>
          <p:cNvPr id="14" name="Content Placeholder 13"/>
          <p:cNvSpPr>
            <a:spLocks noGrp="1"/>
          </p:cNvSpPr>
          <p:nvPr>
            <p:ph idx="1"/>
          </p:nvPr>
        </p:nvSpPr>
        <p:spPr/>
        <p:txBody>
          <a:bodyPr/>
          <a:lstStyle/>
          <a:p>
            <a:r>
              <a:rPr lang="en-US" altLang="en-US" dirty="0"/>
              <a:t>I</a:t>
            </a:r>
            <a:r>
              <a:rPr lang="en-US" altLang="en-US" dirty="0" smtClean="0"/>
              <a:t>n </a:t>
            </a:r>
            <a:r>
              <a:rPr lang="en-US" altLang="en-US" dirty="0"/>
              <a:t>high school and college you will be asked to write </a:t>
            </a:r>
            <a:r>
              <a:rPr lang="en-US" altLang="en-US" b="1" dirty="0"/>
              <a:t>many</a:t>
            </a:r>
            <a:r>
              <a:rPr lang="en-US" altLang="en-US" b="1" i="1" dirty="0"/>
              <a:t> </a:t>
            </a:r>
            <a:r>
              <a:rPr lang="en-US" altLang="en-US" dirty="0"/>
              <a:t>research papers, and you need to learn what goes into writing a </a:t>
            </a:r>
            <a:r>
              <a:rPr lang="en-US" altLang="en-US" dirty="0" smtClean="0"/>
              <a:t>successful one.</a:t>
            </a:r>
          </a:p>
          <a:p>
            <a:r>
              <a:rPr lang="en-US" altLang="en-US" dirty="0"/>
              <a:t>This PowerPoint presentation will give you step-by-step directions on how most high school </a:t>
            </a:r>
            <a:r>
              <a:rPr lang="en-US" altLang="en-US" dirty="0" smtClean="0"/>
              <a:t>teachers and </a:t>
            </a:r>
            <a:r>
              <a:rPr lang="en-US" altLang="en-US" dirty="0"/>
              <a:t>college </a:t>
            </a:r>
            <a:r>
              <a:rPr lang="en-US" altLang="en-US" dirty="0" smtClean="0"/>
              <a:t>professors </a:t>
            </a:r>
            <a:r>
              <a:rPr lang="en-US" altLang="en-US" dirty="0"/>
              <a:t>expect you to write a basic research paper</a:t>
            </a:r>
            <a:r>
              <a:rPr lang="en-US" altLang="en-US" dirty="0" smtClean="0"/>
              <a:t>.</a:t>
            </a:r>
          </a:p>
          <a:p>
            <a:r>
              <a:rPr lang="en-US" altLang="en-US" dirty="0" smtClean="0"/>
              <a:t>Also, this is my class, and I said you’re writing one.</a:t>
            </a:r>
            <a:endParaRPr lang="en-US" altLang="en-US" dirty="0"/>
          </a:p>
          <a:p>
            <a:endParaRPr lang="en-US" altLang="en-US" dirty="0"/>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barn(inVertical)">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barn(inVertical)">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xEl>
                                              <p:pRg st="2" end="2"/>
                                            </p:txEl>
                                          </p:spTgt>
                                        </p:tgtEl>
                                        <p:attrNameLst>
                                          <p:attrName>style.visibility</p:attrName>
                                        </p:attrNameLst>
                                      </p:cBhvr>
                                      <p:to>
                                        <p:strVal val="visible"/>
                                      </p:to>
                                    </p:set>
                                    <p:animEffect transition="in" filter="barn(inVertical)">
                                      <p:cBhvr>
                                        <p:cTn id="24"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990600"/>
          </a:xfrm>
        </p:spPr>
        <p:txBody>
          <a:bodyPr/>
          <a:lstStyle/>
          <a:p>
            <a:pPr algn="ctr"/>
            <a:r>
              <a:rPr lang="en-US" dirty="0" smtClean="0"/>
              <a:t>Parenthetical notation examples</a:t>
            </a:r>
            <a:endParaRPr lang="en-US" dirty="0"/>
          </a:p>
        </p:txBody>
      </p:sp>
      <p:sp>
        <p:nvSpPr>
          <p:cNvPr id="3" name="Content Placeholder 2"/>
          <p:cNvSpPr>
            <a:spLocks noGrp="1"/>
          </p:cNvSpPr>
          <p:nvPr>
            <p:ph idx="1"/>
          </p:nvPr>
        </p:nvSpPr>
        <p:spPr>
          <a:xfrm>
            <a:off x="74612" y="685800"/>
            <a:ext cx="11811000" cy="6324600"/>
          </a:xfrm>
        </p:spPr>
        <p:txBody>
          <a:bodyPr>
            <a:normAutofit lnSpcReduction="10000"/>
          </a:bodyPr>
          <a:lstStyle/>
          <a:p>
            <a:r>
              <a:rPr lang="en-US" dirty="0"/>
              <a:t>One critic complains of the authors, “They’re sheep in wolves’ clothing who manage to write about bad things and make you feel good” (</a:t>
            </a:r>
            <a:r>
              <a:rPr lang="en-US" dirty="0" smtClean="0"/>
              <a:t>Bukiet </a:t>
            </a:r>
            <a:r>
              <a:rPr lang="en-US" dirty="0"/>
              <a:t>35). [Note that both the author and page number are cited in parentheses</a:t>
            </a:r>
            <a:r>
              <a:rPr lang="en-US" dirty="0" smtClean="0"/>
              <a:t>.]</a:t>
            </a:r>
          </a:p>
          <a:p>
            <a:r>
              <a:rPr lang="en-US" dirty="0" smtClean="0"/>
              <a:t>Anna </a:t>
            </a:r>
            <a:r>
              <a:rPr lang="en-US" dirty="0"/>
              <a:t>Funder explains that the Stasi “was a bureaucracy metastasised through East German society” (sic) (5). [Because the author’s name is given in the sentence, only the page number is cited in parentheses. Quotations must be presented exactly as they appear in the original text. The addition of sic in parentheses after the quotation lets readers know that the quotation was typed accurately despite the appearance of a mistake or misspelling. (Funder is Australian and uses the British spelling of metastasized</a:t>
            </a:r>
            <a:r>
              <a:rPr lang="en-US" dirty="0" smtClean="0"/>
              <a:t>.)]</a:t>
            </a:r>
          </a:p>
          <a:p>
            <a:r>
              <a:rPr lang="en-US" dirty="0"/>
              <a:t>. Most of the reports submitted to the Starbucks Business and Ethics Compliance Department address issues in the category of employee relations ("Business Ethics"). [Even if you paraphrase (i.e. put information from the source into your own words), you still must provide a citation at the end of the sentence. If the source does not list an author, use the first word or two of the title in your parenthetical citation. In this example, the source does not have page or paragraph numbers because it is a web site.]</a:t>
            </a:r>
          </a:p>
        </p:txBody>
      </p:sp>
    </p:spTree>
    <p:extLst>
      <p:ext uri="{BB962C8B-B14F-4D97-AF65-F5344CB8AC3E}">
        <p14:creationId xmlns:p14="http://schemas.microsoft.com/office/powerpoint/2010/main" val="131818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76200"/>
            <a:ext cx="11430000" cy="1066800"/>
          </a:xfrm>
        </p:spPr>
        <p:txBody>
          <a:bodyPr/>
          <a:lstStyle/>
          <a:p>
            <a:pPr algn="ctr"/>
            <a:r>
              <a:rPr lang="en-US" dirty="0" smtClean="0"/>
              <a:t>Parenthetical Notation reminder</a:t>
            </a:r>
            <a:endParaRPr lang="en-US" dirty="0"/>
          </a:p>
        </p:txBody>
      </p:sp>
      <p:sp>
        <p:nvSpPr>
          <p:cNvPr id="3" name="Content Placeholder 2"/>
          <p:cNvSpPr>
            <a:spLocks noGrp="1"/>
          </p:cNvSpPr>
          <p:nvPr>
            <p:ph idx="1"/>
          </p:nvPr>
        </p:nvSpPr>
        <p:spPr>
          <a:xfrm>
            <a:off x="379412" y="1625600"/>
            <a:ext cx="11582400" cy="4927600"/>
          </a:xfrm>
        </p:spPr>
        <p:txBody>
          <a:bodyPr>
            <a:normAutofit/>
          </a:bodyPr>
          <a:lstStyle/>
          <a:p>
            <a:pPr lvl="1">
              <a:spcBef>
                <a:spcPct val="0"/>
              </a:spcBef>
              <a:buFont typeface="Arial" panose="020B0604020202020204" pitchFamily="34" charset="0"/>
              <a:buChar char="•"/>
            </a:pPr>
            <a:r>
              <a:rPr lang="en-US" altLang="en-US" sz="2400" dirty="0"/>
              <a:t>Parenthetical citations give credit to the author or source you retrieved your information from.</a:t>
            </a:r>
          </a:p>
          <a:p>
            <a:pPr lvl="1">
              <a:spcBef>
                <a:spcPct val="0"/>
              </a:spcBef>
              <a:buFont typeface="Arial" panose="020B0604020202020204" pitchFamily="34" charset="0"/>
              <a:buChar char="•"/>
            </a:pPr>
            <a:r>
              <a:rPr lang="en-US" altLang="en-US" sz="2400" dirty="0" smtClean="0"/>
              <a:t>You </a:t>
            </a:r>
            <a:r>
              <a:rPr lang="en-US" altLang="en-US" sz="2400" dirty="0"/>
              <a:t>must understand that a research paper focuses on the information you have retrieved from other sources, NOT your own </a:t>
            </a:r>
            <a:r>
              <a:rPr lang="en-US" altLang="en-US" sz="2400" dirty="0" smtClean="0"/>
              <a:t>information.  For that reason, the </a:t>
            </a:r>
            <a:r>
              <a:rPr lang="en-US" altLang="en-US" sz="2400" dirty="0"/>
              <a:t>researched information needs to “</a:t>
            </a:r>
            <a:r>
              <a:rPr lang="en-US" altLang="en-US" sz="2400" dirty="0" smtClean="0"/>
              <a:t>cited.”</a:t>
            </a:r>
            <a:endParaRPr lang="en-US" altLang="en-US" sz="2400" dirty="0"/>
          </a:p>
          <a:p>
            <a:pPr lvl="1">
              <a:spcBef>
                <a:spcPct val="0"/>
              </a:spcBef>
              <a:buFont typeface="Arial" panose="020B0604020202020204" pitchFamily="34" charset="0"/>
              <a:buChar char="•"/>
            </a:pPr>
            <a:r>
              <a:rPr lang="en-US" altLang="en-US" sz="2400" dirty="0" smtClean="0"/>
              <a:t>It’s </a:t>
            </a:r>
            <a:r>
              <a:rPr lang="en-US" altLang="en-US" sz="2400" dirty="0"/>
              <a:t>very simple:  Whenever you provide a specific quote or evidence that is not your own, you </a:t>
            </a:r>
            <a:r>
              <a:rPr lang="en-US" altLang="en-US" sz="2400" dirty="0" smtClean="0"/>
              <a:t>will give some indication from whom and where the information came. </a:t>
            </a:r>
            <a:endParaRPr lang="en-US" altLang="en-US" sz="2400" dirty="0"/>
          </a:p>
          <a:p>
            <a:pPr lvl="1">
              <a:spcBef>
                <a:spcPct val="0"/>
              </a:spcBef>
              <a:buFont typeface="Arial" panose="020B0604020202020204" pitchFamily="34" charset="0"/>
              <a:buChar char="•"/>
            </a:pPr>
            <a:endParaRPr lang="en-US" altLang="en-US" sz="2400" dirty="0"/>
          </a:p>
          <a:p>
            <a:pPr lvl="1">
              <a:spcBef>
                <a:spcPct val="0"/>
              </a:spcBef>
              <a:buNone/>
            </a:pPr>
            <a:r>
              <a:rPr lang="en-US" altLang="en-US" sz="2400" u="sng" dirty="0"/>
              <a:t>SAMPLE</a:t>
            </a:r>
            <a:r>
              <a:rPr lang="en-US" altLang="en-US" sz="2400" dirty="0"/>
              <a:t>:</a:t>
            </a:r>
          </a:p>
          <a:p>
            <a:pPr lvl="1">
              <a:spcBef>
                <a:spcPct val="0"/>
              </a:spcBef>
              <a:buNone/>
            </a:pPr>
            <a:r>
              <a:rPr lang="en-US" altLang="en-US" sz="2400" dirty="0"/>
              <a:t>In a recent study by the FDA, researchers found that over 70% of high school students have thought about taking steroids in order to enhance their performance </a:t>
            </a:r>
            <a:r>
              <a:rPr lang="en-US" altLang="en-US" sz="2400" b="1" u="sng" dirty="0"/>
              <a:t>(</a:t>
            </a:r>
            <a:r>
              <a:rPr lang="en-US" altLang="en-US" sz="2400" b="1" u="sng" dirty="0" smtClean="0"/>
              <a:t>Livingston </a:t>
            </a:r>
            <a:r>
              <a:rPr lang="en-US" altLang="en-US" sz="2400" b="1" u="sng" dirty="0"/>
              <a:t>56)</a:t>
            </a:r>
            <a:r>
              <a:rPr lang="en-US" altLang="en-US" sz="2400" dirty="0"/>
              <a:t>.</a:t>
            </a:r>
          </a:p>
          <a:p>
            <a:endParaRPr lang="en-US" dirty="0"/>
          </a:p>
        </p:txBody>
      </p:sp>
      <p:sp>
        <p:nvSpPr>
          <p:cNvPr id="4" name="Left Arrow 3"/>
          <p:cNvSpPr/>
          <p:nvPr/>
        </p:nvSpPr>
        <p:spPr>
          <a:xfrm>
            <a:off x="6704012" y="5791200"/>
            <a:ext cx="3048000" cy="609600"/>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dirty="0" smtClean="0">
                <a:solidFill>
                  <a:srgbClr val="000000"/>
                </a:solidFill>
              </a:rPr>
              <a:t>Parenthetical Citation</a:t>
            </a:r>
            <a:endParaRPr lang="en-US" sz="2000" b="1" dirty="0">
              <a:solidFill>
                <a:srgbClr val="000000"/>
              </a:solidFill>
            </a:endParaRPr>
          </a:p>
        </p:txBody>
      </p:sp>
    </p:spTree>
    <p:extLst>
      <p:ext uri="{BB962C8B-B14F-4D97-AF65-F5344CB8AC3E}">
        <p14:creationId xmlns:p14="http://schemas.microsoft.com/office/powerpoint/2010/main" val="179578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353800" cy="1295400"/>
          </a:xfrm>
        </p:spPr>
        <p:txBody>
          <a:bodyPr>
            <a:normAutofit/>
          </a:bodyPr>
          <a:lstStyle/>
          <a:p>
            <a:pPr algn="ctr"/>
            <a:r>
              <a:rPr lang="en-US" sz="3600" kern="0" dirty="0"/>
              <a:t>How will we write this paper once we’ve finished researching and gathering our sources</a:t>
            </a:r>
            <a:r>
              <a:rPr lang="en-US" sz="3600" kern="0" dirty="0" smtClean="0"/>
              <a:t>?</a:t>
            </a:r>
            <a:endParaRPr lang="en-US" sz="3600" dirty="0"/>
          </a:p>
        </p:txBody>
      </p:sp>
      <p:sp>
        <p:nvSpPr>
          <p:cNvPr id="4" name="Text Box 2"/>
          <p:cNvSpPr txBox="1">
            <a:spLocks noGrp="1" noChangeArrowheads="1"/>
          </p:cNvSpPr>
          <p:nvPr>
            <p:ph idx="1"/>
          </p:nvPr>
        </p:nvSpPr>
        <p:spPr bwMode="auto">
          <a:xfrm>
            <a:off x="1117309" y="1701800"/>
            <a:ext cx="10157354" cy="487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n-US" sz="5400" b="1" u="sng" dirty="0" smtClean="0">
                <a:latin typeface="+mn-lt"/>
              </a:rPr>
              <a:t>INTRODUCTION</a:t>
            </a:r>
            <a:endParaRPr lang="en-US" altLang="en-US" sz="2400" b="1" dirty="0">
              <a:latin typeface="+mn-lt"/>
            </a:endParaRPr>
          </a:p>
          <a:p>
            <a:pPr algn="ctr" eaLnBrk="1" hangingPunct="1">
              <a:spcBef>
                <a:spcPct val="50000"/>
              </a:spcBef>
              <a:buFontTx/>
              <a:buNone/>
            </a:pPr>
            <a:endParaRPr lang="en-US" altLang="en-US" sz="2400" b="1" dirty="0" smtClean="0">
              <a:latin typeface="+mn-lt"/>
            </a:endParaRPr>
          </a:p>
          <a:p>
            <a:pPr>
              <a:defRPr/>
            </a:pPr>
            <a:r>
              <a:rPr lang="en-US" sz="2800" dirty="0">
                <a:latin typeface="+mn-lt"/>
              </a:rPr>
              <a:t>HOOK – </a:t>
            </a:r>
            <a:r>
              <a:rPr lang="en-US" sz="2800" dirty="0" smtClean="0">
                <a:latin typeface="+mn-lt"/>
              </a:rPr>
              <a:t>This is your </a:t>
            </a:r>
            <a:r>
              <a:rPr lang="en-US" sz="2800" b="1" dirty="0" smtClean="0">
                <a:latin typeface="+mn-lt"/>
              </a:rPr>
              <a:t>ATTENTION GRABBER</a:t>
            </a:r>
            <a:endParaRPr lang="en-US" sz="2800" b="1" dirty="0">
              <a:latin typeface="+mn-lt"/>
            </a:endParaRPr>
          </a:p>
          <a:p>
            <a:pPr>
              <a:defRPr/>
            </a:pPr>
            <a:endParaRPr lang="en-US" sz="2800" dirty="0">
              <a:latin typeface="+mn-lt"/>
            </a:endParaRPr>
          </a:p>
          <a:p>
            <a:pPr>
              <a:defRPr/>
            </a:pPr>
            <a:r>
              <a:rPr lang="en-US" sz="2800" dirty="0">
                <a:latin typeface="+mn-lt"/>
              </a:rPr>
              <a:t>Brief discussion/explanation of topic</a:t>
            </a:r>
          </a:p>
          <a:p>
            <a:pPr>
              <a:defRPr/>
            </a:pPr>
            <a:endParaRPr lang="en-US" sz="2800" dirty="0">
              <a:latin typeface="+mn-lt"/>
            </a:endParaRPr>
          </a:p>
          <a:p>
            <a:pPr>
              <a:defRPr/>
            </a:pPr>
            <a:r>
              <a:rPr lang="en-US" sz="2800" dirty="0">
                <a:latin typeface="+mn-lt"/>
              </a:rPr>
              <a:t>Thesis Statement </a:t>
            </a:r>
            <a:r>
              <a:rPr lang="en-US" sz="2800" dirty="0" smtClean="0">
                <a:latin typeface="+mn-lt"/>
              </a:rPr>
              <a:t>that clearly states your opinion </a:t>
            </a:r>
            <a:r>
              <a:rPr lang="en-US" sz="2800" dirty="0">
                <a:latin typeface="+mn-lt"/>
              </a:rPr>
              <a:t>or point of view on topic</a:t>
            </a:r>
          </a:p>
          <a:p>
            <a:pPr algn="ctr" eaLnBrk="1" hangingPunct="1">
              <a:spcBef>
                <a:spcPct val="50000"/>
              </a:spcBef>
              <a:buFontTx/>
              <a:buNone/>
            </a:pPr>
            <a:endParaRPr lang="en-US" altLang="en-US" sz="2400" b="1" dirty="0">
              <a:latin typeface="+mn-lt"/>
            </a:endParaRPr>
          </a:p>
        </p:txBody>
      </p:sp>
    </p:spTree>
    <p:extLst>
      <p:ext uri="{BB962C8B-B14F-4D97-AF65-F5344CB8AC3E}">
        <p14:creationId xmlns:p14="http://schemas.microsoft.com/office/powerpoint/2010/main" val="315610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barn(inVertical)">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76200"/>
            <a:ext cx="11811000" cy="1397000"/>
          </a:xfrm>
        </p:spPr>
        <p:txBody>
          <a:bodyPr>
            <a:normAutofit/>
          </a:bodyPr>
          <a:lstStyle/>
          <a:p>
            <a:pPr algn="ctr"/>
            <a:r>
              <a:rPr lang="en-US" sz="3600" kern="0" dirty="0"/>
              <a:t>How will we write this paper once we’ve finished researching and gathering our sources?</a:t>
            </a:r>
            <a:endParaRPr lang="en-US" sz="3600" dirty="0"/>
          </a:p>
        </p:txBody>
      </p:sp>
      <p:sp>
        <p:nvSpPr>
          <p:cNvPr id="3" name="Content Placeholder 2"/>
          <p:cNvSpPr>
            <a:spLocks noGrp="1"/>
          </p:cNvSpPr>
          <p:nvPr>
            <p:ph idx="1"/>
          </p:nvPr>
        </p:nvSpPr>
        <p:spPr/>
        <p:txBody>
          <a:bodyPr>
            <a:normAutofit fontScale="85000" lnSpcReduction="20000"/>
          </a:bodyPr>
          <a:lstStyle/>
          <a:p>
            <a:pPr algn="ctr">
              <a:spcBef>
                <a:spcPct val="50000"/>
              </a:spcBef>
              <a:buNone/>
            </a:pPr>
            <a:r>
              <a:rPr lang="en-US" altLang="en-US" sz="5400" b="1" u="sng" dirty="0"/>
              <a:t>BODY PARAGRAPHS </a:t>
            </a:r>
          </a:p>
          <a:p>
            <a:pPr>
              <a:defRPr/>
            </a:pPr>
            <a:r>
              <a:rPr lang="en-US" sz="2800" b="1" dirty="0"/>
              <a:t>Explanation of Sub-Topic # 1</a:t>
            </a:r>
          </a:p>
          <a:p>
            <a:pPr lvl="1">
              <a:buFont typeface="Arial" pitchFamily="34" charset="0"/>
              <a:buChar char="•"/>
              <a:defRPr/>
            </a:pPr>
            <a:r>
              <a:rPr lang="en-US" sz="2800" dirty="0"/>
              <a:t>Supporting Evidence </a:t>
            </a:r>
            <a:r>
              <a:rPr lang="en-US" sz="2800" i="1" dirty="0"/>
              <a:t>(supporting evidence may require the use of more than one paragraph to explain a sub-topic)</a:t>
            </a:r>
          </a:p>
          <a:p>
            <a:pPr>
              <a:defRPr/>
            </a:pPr>
            <a:r>
              <a:rPr lang="en-US" sz="2800" b="1" dirty="0"/>
              <a:t>Explanation of Sub-Topic # 2</a:t>
            </a:r>
          </a:p>
          <a:p>
            <a:pPr lvl="1">
              <a:buFont typeface="Arial" pitchFamily="34" charset="0"/>
              <a:buChar char="•"/>
              <a:defRPr/>
            </a:pPr>
            <a:r>
              <a:rPr lang="en-US" sz="2800" dirty="0"/>
              <a:t>Supporting Evidence </a:t>
            </a:r>
            <a:r>
              <a:rPr lang="en-US" sz="2800" i="1" dirty="0"/>
              <a:t>(supporting evidence may require the use of more than one paragraph to explain a sub-topic)</a:t>
            </a:r>
          </a:p>
          <a:p>
            <a:pPr>
              <a:defRPr/>
            </a:pPr>
            <a:r>
              <a:rPr lang="en-US" sz="2800" b="1" dirty="0"/>
              <a:t>Explanation of Sub-Topic # 3</a:t>
            </a:r>
          </a:p>
          <a:p>
            <a:pPr lvl="1">
              <a:buFont typeface="Arial" pitchFamily="34" charset="0"/>
              <a:buChar char="•"/>
              <a:defRPr/>
            </a:pPr>
            <a:r>
              <a:rPr lang="en-US" sz="2800" dirty="0"/>
              <a:t>Supporting Evidence </a:t>
            </a:r>
            <a:r>
              <a:rPr lang="en-US" sz="2800" i="1" dirty="0"/>
              <a:t>(supporting evidence may require the use of more than one paragraph to explain a sub-topic)</a:t>
            </a:r>
          </a:p>
          <a:p>
            <a:pPr marL="457200" indent="-457200">
              <a:spcBef>
                <a:spcPct val="50000"/>
              </a:spcBef>
              <a:defRPr/>
            </a:pPr>
            <a:endParaRPr lang="en-US" b="1" i="1" dirty="0"/>
          </a:p>
          <a:p>
            <a:endParaRPr lang="en-US" dirty="0"/>
          </a:p>
        </p:txBody>
      </p:sp>
    </p:spTree>
    <p:extLst>
      <p:ext uri="{BB962C8B-B14F-4D97-AF65-F5344CB8AC3E}">
        <p14:creationId xmlns:p14="http://schemas.microsoft.com/office/powerpoint/2010/main" val="20817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228600"/>
            <a:ext cx="10157354" cy="1066800"/>
          </a:xfrm>
        </p:spPr>
        <p:txBody>
          <a:bodyPr/>
          <a:lstStyle/>
          <a:p>
            <a:pPr algn="ctr"/>
            <a:r>
              <a:rPr lang="en-US" altLang="en-US" dirty="0"/>
              <a:t>Integrating s</a:t>
            </a:r>
            <a:r>
              <a:rPr lang="en-US" altLang="en-US" dirty="0" smtClean="0"/>
              <a:t>ources into your paper</a:t>
            </a:r>
            <a:endParaRPr lang="en-US" dirty="0"/>
          </a:p>
        </p:txBody>
      </p:sp>
      <p:sp>
        <p:nvSpPr>
          <p:cNvPr id="3" name="Content Placeholder 2"/>
          <p:cNvSpPr>
            <a:spLocks noGrp="1"/>
          </p:cNvSpPr>
          <p:nvPr>
            <p:ph idx="1"/>
          </p:nvPr>
        </p:nvSpPr>
        <p:spPr>
          <a:xfrm>
            <a:off x="227012" y="838200"/>
            <a:ext cx="11353800" cy="5791200"/>
          </a:xfrm>
        </p:spPr>
        <p:txBody>
          <a:bodyPr>
            <a:normAutofit fontScale="70000" lnSpcReduction="20000"/>
          </a:bodyPr>
          <a:lstStyle/>
          <a:p>
            <a:pPr marL="571500" indent="-571500" algn="ctr">
              <a:lnSpc>
                <a:spcPct val="90000"/>
              </a:lnSpc>
              <a:buFont typeface="Wingdings" panose="05000000000000000000" pitchFamily="2" charset="2"/>
              <a:buNone/>
            </a:pPr>
            <a:r>
              <a:rPr lang="en-US" altLang="en-US" sz="5100" dirty="0"/>
              <a:t>Use a variety of lead-ins to introduce concepts or findings from researchers:</a:t>
            </a:r>
          </a:p>
          <a:p>
            <a:pPr marL="571500" indent="-571500">
              <a:lnSpc>
                <a:spcPct val="90000"/>
              </a:lnSpc>
              <a:buFont typeface="Wingdings" panose="05000000000000000000" pitchFamily="2" charset="2"/>
              <a:buNone/>
            </a:pPr>
            <a:endParaRPr lang="en-US" altLang="en-US" sz="3600" dirty="0"/>
          </a:p>
          <a:p>
            <a:pPr marL="571500" indent="-571500">
              <a:lnSpc>
                <a:spcPct val="90000"/>
              </a:lnSpc>
              <a:buClr>
                <a:schemeClr val="tx1"/>
              </a:buClr>
              <a:buFont typeface="Wingdings" panose="05000000000000000000" pitchFamily="2" charset="2"/>
              <a:buAutoNum type="arabicPeriod"/>
            </a:pPr>
            <a:r>
              <a:rPr lang="en-US" altLang="en-US" sz="3600" b="1" u="sng" dirty="0"/>
              <a:t>According to Smith (2001</a:t>
            </a:r>
            <a:r>
              <a:rPr lang="en-US" altLang="en-US" sz="3600" b="1" dirty="0"/>
              <a:t>), </a:t>
            </a:r>
            <a:r>
              <a:rPr lang="en-US" altLang="en-US" sz="3600" dirty="0"/>
              <a:t>the presence of a television set in the home even changed eating habits; frozen TV dinners, TV trays, and TV tables altered the physical and social contexts of family meals.</a:t>
            </a:r>
          </a:p>
          <a:p>
            <a:pPr marL="571500" indent="-571500">
              <a:lnSpc>
                <a:spcPct val="90000"/>
              </a:lnSpc>
              <a:buClr>
                <a:schemeClr val="tx1"/>
              </a:buClr>
              <a:buFont typeface="Wingdings" panose="05000000000000000000" pitchFamily="2" charset="2"/>
              <a:buAutoNum type="arabicPeriod"/>
            </a:pPr>
            <a:endParaRPr lang="en-US" altLang="en-US" sz="3600" dirty="0"/>
          </a:p>
          <a:p>
            <a:pPr marL="571500" indent="-571500">
              <a:lnSpc>
                <a:spcPct val="90000"/>
              </a:lnSpc>
              <a:buClr>
                <a:schemeClr val="tx1"/>
              </a:buClr>
              <a:buFont typeface="Wingdings" panose="05000000000000000000" pitchFamily="2" charset="2"/>
              <a:buAutoNum type="arabicPeriod"/>
            </a:pPr>
            <a:r>
              <a:rPr lang="en-US" altLang="en-US" sz="3600" dirty="0"/>
              <a:t>By the early 1960’s, </a:t>
            </a:r>
            <a:r>
              <a:rPr lang="en-US" altLang="en-US" sz="3600" b="1" u="sng" dirty="0"/>
              <a:t>“90 percent of all households had at least one television set”  (Bishop &amp; Marx, 2006, p. 2</a:t>
            </a:r>
            <a:r>
              <a:rPr lang="en-US" altLang="en-US" sz="3600" b="1" dirty="0"/>
              <a:t>).</a:t>
            </a:r>
          </a:p>
          <a:p>
            <a:pPr marL="571500" indent="-571500">
              <a:lnSpc>
                <a:spcPct val="90000"/>
              </a:lnSpc>
              <a:buClr>
                <a:schemeClr val="tx1"/>
              </a:buClr>
              <a:buFont typeface="Wingdings" panose="05000000000000000000" pitchFamily="2" charset="2"/>
              <a:buAutoNum type="arabicPeriod"/>
            </a:pPr>
            <a:endParaRPr lang="en-US" altLang="en-US" sz="3600" dirty="0"/>
          </a:p>
          <a:p>
            <a:pPr marL="571500" indent="-571500">
              <a:lnSpc>
                <a:spcPct val="90000"/>
              </a:lnSpc>
              <a:buClr>
                <a:schemeClr val="tx1"/>
              </a:buClr>
              <a:buFont typeface="Wingdings" panose="05000000000000000000" pitchFamily="2" charset="2"/>
              <a:buAutoNum type="arabicPeriod"/>
            </a:pPr>
            <a:r>
              <a:rPr lang="en-US" altLang="en-US" sz="3600" dirty="0"/>
              <a:t>Television programs and commercials reinforced rigid gender roles and promised consumers material wealth if they could fit the roles.  One social critic from the era remarked that </a:t>
            </a:r>
            <a:r>
              <a:rPr lang="en-US" altLang="en-US" sz="3600" b="1" u="sng" dirty="0"/>
              <a:t>“television certainly nurtured both consumerism and conformity”  (Cole, 1966, p. 24</a:t>
            </a:r>
            <a:r>
              <a:rPr lang="en-US" altLang="en-US" sz="3600" b="1" dirty="0"/>
              <a:t>).</a:t>
            </a:r>
          </a:p>
          <a:p>
            <a:endParaRPr lang="en-US" dirty="0"/>
          </a:p>
        </p:txBody>
      </p:sp>
    </p:spTree>
    <p:extLst>
      <p:ext uri="{BB962C8B-B14F-4D97-AF65-F5344CB8AC3E}">
        <p14:creationId xmlns:p14="http://schemas.microsoft.com/office/powerpoint/2010/main" val="199072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barn(inVertical)">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200"/>
            <a:ext cx="11506200" cy="1397000"/>
          </a:xfrm>
        </p:spPr>
        <p:txBody>
          <a:bodyPr>
            <a:normAutofit/>
          </a:bodyPr>
          <a:lstStyle/>
          <a:p>
            <a:pPr algn="ctr"/>
            <a:r>
              <a:rPr lang="en-US" sz="3600" kern="0" dirty="0"/>
              <a:t>How will we write this paper once we’ve finished researching and gathering our sources?</a:t>
            </a:r>
            <a:endParaRPr lang="en-US" sz="3600" dirty="0"/>
          </a:p>
        </p:txBody>
      </p:sp>
      <p:sp>
        <p:nvSpPr>
          <p:cNvPr id="3" name="Content Placeholder 2"/>
          <p:cNvSpPr>
            <a:spLocks noGrp="1"/>
          </p:cNvSpPr>
          <p:nvPr>
            <p:ph idx="1"/>
          </p:nvPr>
        </p:nvSpPr>
        <p:spPr/>
        <p:txBody>
          <a:bodyPr>
            <a:normAutofit/>
          </a:bodyPr>
          <a:lstStyle/>
          <a:p>
            <a:pPr marL="0" indent="0" algn="ctr">
              <a:buNone/>
            </a:pPr>
            <a:r>
              <a:rPr lang="en-US" altLang="en-US" sz="4600" b="1" u="sng" dirty="0" smtClean="0"/>
              <a:t>CONCLUSION</a:t>
            </a:r>
          </a:p>
          <a:p>
            <a:pPr marL="0" indent="0" algn="ctr">
              <a:buNone/>
            </a:pPr>
            <a:endParaRPr lang="en-US" altLang="en-US" sz="2000" b="1" u="sng" dirty="0"/>
          </a:p>
          <a:p>
            <a:pPr>
              <a:spcBef>
                <a:spcPct val="0"/>
              </a:spcBef>
            </a:pPr>
            <a:r>
              <a:rPr lang="en-US" altLang="en-US" sz="2800" u="sng" dirty="0"/>
              <a:t>Rephrased</a:t>
            </a:r>
            <a:r>
              <a:rPr lang="en-US" altLang="en-US" sz="2800" dirty="0"/>
              <a:t> </a:t>
            </a:r>
            <a:r>
              <a:rPr lang="en-US" altLang="en-US" sz="2800" dirty="0" smtClean="0"/>
              <a:t>thesis statement</a:t>
            </a:r>
            <a:endParaRPr lang="en-US" altLang="en-US" sz="2800" dirty="0"/>
          </a:p>
          <a:p>
            <a:pPr>
              <a:spcBef>
                <a:spcPct val="0"/>
              </a:spcBef>
            </a:pPr>
            <a:endParaRPr lang="en-US" altLang="en-US" sz="2800" dirty="0"/>
          </a:p>
          <a:p>
            <a:pPr>
              <a:spcBef>
                <a:spcPct val="0"/>
              </a:spcBef>
            </a:pPr>
            <a:r>
              <a:rPr lang="en-US" altLang="en-US" sz="2800" u="sng" dirty="0" smtClean="0"/>
              <a:t>Briefly</a:t>
            </a:r>
            <a:r>
              <a:rPr lang="en-US" altLang="en-US" sz="2800" dirty="0" smtClean="0"/>
              <a:t> </a:t>
            </a:r>
            <a:r>
              <a:rPr lang="en-US" altLang="en-US" sz="2800" dirty="0"/>
              <a:t>discuss main points </a:t>
            </a:r>
            <a:r>
              <a:rPr lang="en-US" altLang="en-US" sz="2800" i="1" dirty="0"/>
              <a:t>(sub-topics) </a:t>
            </a:r>
            <a:r>
              <a:rPr lang="en-US" altLang="en-US" sz="2800" dirty="0"/>
              <a:t>again</a:t>
            </a:r>
          </a:p>
          <a:p>
            <a:pPr>
              <a:spcBef>
                <a:spcPct val="0"/>
              </a:spcBef>
              <a:buNone/>
            </a:pPr>
            <a:endParaRPr lang="en-US" altLang="en-US" sz="2800" dirty="0"/>
          </a:p>
          <a:p>
            <a:pPr>
              <a:spcBef>
                <a:spcPct val="0"/>
              </a:spcBef>
            </a:pPr>
            <a:r>
              <a:rPr lang="en-US" altLang="en-US" sz="2800" dirty="0" smtClean="0"/>
              <a:t>Think </a:t>
            </a:r>
            <a:r>
              <a:rPr lang="en-US" altLang="en-US" sz="2800" dirty="0"/>
              <a:t>Big </a:t>
            </a:r>
            <a:r>
              <a:rPr lang="en-US" altLang="en-US" sz="2800" dirty="0" smtClean="0"/>
              <a:t>Picture – Leave </a:t>
            </a:r>
            <a:r>
              <a:rPr lang="en-US" altLang="en-US" sz="2800" dirty="0"/>
              <a:t>the reader with a thought-provoking sentence or </a:t>
            </a:r>
            <a:r>
              <a:rPr lang="en-US" altLang="en-US" sz="2800" dirty="0" smtClean="0"/>
              <a:t>thought </a:t>
            </a:r>
            <a:r>
              <a:rPr lang="en-US" altLang="en-US" sz="2800" dirty="0"/>
              <a:t>for closure. </a:t>
            </a:r>
            <a:endParaRPr lang="en-US" altLang="en-US" sz="2800" i="1" dirty="0"/>
          </a:p>
          <a:p>
            <a:endParaRPr lang="en-US" dirty="0"/>
          </a:p>
        </p:txBody>
      </p:sp>
    </p:spTree>
    <p:extLst>
      <p:ext uri="{BB962C8B-B14F-4D97-AF65-F5344CB8AC3E}">
        <p14:creationId xmlns:p14="http://schemas.microsoft.com/office/powerpoint/2010/main" val="128635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altLang="en-US" dirty="0">
                <a:latin typeface="+mn-lt"/>
              </a:rPr>
              <a:t>Bibliography or Works Cited Page</a:t>
            </a:r>
            <a:endParaRPr lang="en-US" dirty="0">
              <a:latin typeface="+mn-lt"/>
            </a:endParaRPr>
          </a:p>
        </p:txBody>
      </p:sp>
      <p:sp>
        <p:nvSpPr>
          <p:cNvPr id="3" name="Content Placeholder 2"/>
          <p:cNvSpPr>
            <a:spLocks noGrp="1"/>
          </p:cNvSpPr>
          <p:nvPr>
            <p:ph idx="1"/>
          </p:nvPr>
        </p:nvSpPr>
        <p:spPr/>
        <p:txBody>
          <a:bodyPr/>
          <a:lstStyle/>
          <a:p>
            <a:r>
              <a:rPr lang="en-US" altLang="en-US" sz="3200" dirty="0"/>
              <a:t>At the end of your paper you will include a bibliography or works cited page.</a:t>
            </a:r>
          </a:p>
          <a:p>
            <a:r>
              <a:rPr lang="en-US" altLang="en-US" sz="3200" dirty="0"/>
              <a:t>This gives the authors of your sources credit for their work</a:t>
            </a:r>
            <a:r>
              <a:rPr lang="en-US" altLang="en-US" sz="3200" dirty="0" smtClean="0"/>
              <a:t>.</a:t>
            </a:r>
          </a:p>
          <a:p>
            <a:r>
              <a:rPr lang="en-US" altLang="en-US" sz="3200" dirty="0" smtClean="0"/>
              <a:t>There are many on-line sites that will help with creating bibliographies/work cited pages.  We will definitely be talking about this in class.</a:t>
            </a:r>
            <a:endParaRPr lang="en-US" altLang="en-US" sz="3200" dirty="0"/>
          </a:p>
          <a:p>
            <a:endParaRPr lang="en-US" dirty="0"/>
          </a:p>
        </p:txBody>
      </p:sp>
    </p:spTree>
    <p:extLst>
      <p:ext uri="{BB962C8B-B14F-4D97-AF65-F5344CB8AC3E}">
        <p14:creationId xmlns:p14="http://schemas.microsoft.com/office/powerpoint/2010/main" val="174020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122612" y="0"/>
            <a:ext cx="8686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000" b="1" dirty="0"/>
              <a:t>Works Cited       </a:t>
            </a:r>
          </a:p>
          <a:p>
            <a:pPr eaLnBrk="1" hangingPunct="1">
              <a:spcBef>
                <a:spcPct val="0"/>
              </a:spcBef>
              <a:buFontTx/>
              <a:buNone/>
            </a:pPr>
            <a:r>
              <a:rPr lang="en-US" altLang="en-US" sz="2000" dirty="0"/>
              <a:t/>
            </a:r>
            <a:br>
              <a:rPr lang="en-US" altLang="en-US" sz="2000" dirty="0"/>
            </a:br>
            <a:r>
              <a:rPr lang="en-US" altLang="en-US" sz="1900" dirty="0"/>
              <a:t>"Battery." </a:t>
            </a:r>
            <a:r>
              <a:rPr lang="en-US" altLang="en-US" sz="1900" i="1" dirty="0"/>
              <a:t>Encyclopedia Britannica</a:t>
            </a:r>
            <a:r>
              <a:rPr lang="en-US" altLang="en-US" sz="1900" dirty="0"/>
              <a:t>. 1990.</a:t>
            </a:r>
          </a:p>
          <a:p>
            <a:pPr eaLnBrk="1" hangingPunct="1">
              <a:spcBef>
                <a:spcPct val="0"/>
              </a:spcBef>
              <a:buFontTx/>
              <a:buNone/>
            </a:pPr>
            <a:endParaRPr lang="en-US" altLang="en-US" sz="1900" dirty="0"/>
          </a:p>
          <a:p>
            <a:pPr eaLnBrk="1" hangingPunct="1">
              <a:spcBef>
                <a:spcPct val="0"/>
              </a:spcBef>
              <a:buFontTx/>
              <a:buNone/>
            </a:pPr>
            <a:r>
              <a:rPr lang="en-US" altLang="en-US" sz="1900" dirty="0"/>
              <a:t>"Best Batteries." </a:t>
            </a:r>
            <a:r>
              <a:rPr lang="en-US" altLang="en-US" sz="1900" i="1" dirty="0"/>
              <a:t>Consumer Reports Magazine</a:t>
            </a:r>
            <a:r>
              <a:rPr lang="en-US" altLang="en-US" sz="1900" dirty="0"/>
              <a:t> 32 Dec. 1994: 71-72.</a:t>
            </a:r>
          </a:p>
          <a:p>
            <a:pPr eaLnBrk="1" hangingPunct="1">
              <a:spcBef>
                <a:spcPct val="0"/>
              </a:spcBef>
              <a:buFontTx/>
              <a:buNone/>
            </a:pPr>
            <a:endParaRPr lang="en-US" altLang="en-US" sz="1900" dirty="0"/>
          </a:p>
          <a:p>
            <a:pPr eaLnBrk="1" hangingPunct="1">
              <a:spcBef>
                <a:spcPct val="0"/>
              </a:spcBef>
              <a:buFontTx/>
              <a:buNone/>
            </a:pPr>
            <a:r>
              <a:rPr lang="en-US" altLang="en-US" sz="1900" dirty="0"/>
              <a:t>Booth, Steven A. "High-Drain Alkaline AA-Batteries." </a:t>
            </a:r>
            <a:r>
              <a:rPr lang="en-US" altLang="en-US" sz="1900" i="1" dirty="0"/>
              <a:t>Popular Electronics</a:t>
            </a:r>
            <a:r>
              <a:rPr lang="en-US" altLang="en-US" sz="1900" dirty="0"/>
              <a:t> 62 Jan. 1999: 58.</a:t>
            </a:r>
          </a:p>
          <a:p>
            <a:pPr eaLnBrk="1" hangingPunct="1">
              <a:spcBef>
                <a:spcPct val="0"/>
              </a:spcBef>
              <a:buFontTx/>
              <a:buNone/>
            </a:pPr>
            <a:endParaRPr lang="en-US" altLang="en-US" sz="1900" dirty="0"/>
          </a:p>
          <a:p>
            <a:pPr eaLnBrk="1" hangingPunct="1">
              <a:spcBef>
                <a:spcPct val="0"/>
              </a:spcBef>
              <a:buFontTx/>
              <a:buNone/>
            </a:pPr>
            <a:r>
              <a:rPr lang="en-US" altLang="en-US" sz="1900" dirty="0"/>
              <a:t>Brain, Marshall. "How Batteries Work." </a:t>
            </a:r>
            <a:r>
              <a:rPr lang="en-US" altLang="en-US" sz="1900" i="1" dirty="0"/>
              <a:t>howstuffworks</a:t>
            </a:r>
            <a:r>
              <a:rPr lang="en-US" altLang="en-US" sz="1900" dirty="0"/>
              <a:t>. 1 Aug. 2006 &lt;http://home.howstuffworks.com/battery.htm&gt;.</a:t>
            </a:r>
          </a:p>
          <a:p>
            <a:pPr eaLnBrk="1" hangingPunct="1">
              <a:spcBef>
                <a:spcPct val="0"/>
              </a:spcBef>
              <a:buFontTx/>
              <a:buNone/>
            </a:pPr>
            <a:endParaRPr lang="en-US" altLang="en-US" sz="1900" dirty="0"/>
          </a:p>
          <a:p>
            <a:pPr eaLnBrk="1" hangingPunct="1">
              <a:spcBef>
                <a:spcPct val="0"/>
              </a:spcBef>
              <a:buFontTx/>
              <a:buNone/>
            </a:pPr>
            <a:r>
              <a:rPr lang="en-US" altLang="en-US" sz="1900" dirty="0"/>
              <a:t>"Cells and Batteries." </a:t>
            </a:r>
            <a:r>
              <a:rPr lang="en-US" altLang="en-US" sz="1900" i="1" dirty="0"/>
              <a:t>The DK Science Encyclopedia</a:t>
            </a:r>
            <a:r>
              <a:rPr lang="en-US" altLang="en-US" sz="1900" dirty="0"/>
              <a:t>. 1993.</a:t>
            </a:r>
          </a:p>
          <a:p>
            <a:pPr eaLnBrk="1" hangingPunct="1">
              <a:spcBef>
                <a:spcPct val="0"/>
              </a:spcBef>
              <a:buFontTx/>
              <a:buNone/>
            </a:pPr>
            <a:endParaRPr lang="en-US" altLang="en-US" sz="1900" dirty="0"/>
          </a:p>
          <a:p>
            <a:pPr eaLnBrk="1" hangingPunct="1">
              <a:spcBef>
                <a:spcPct val="0"/>
              </a:spcBef>
              <a:buFontTx/>
              <a:buNone/>
            </a:pPr>
            <a:r>
              <a:rPr lang="en-US" altLang="en-US" sz="1900" dirty="0"/>
              <a:t>Dell, R. M., and D. A. J. Rand. </a:t>
            </a:r>
            <a:r>
              <a:rPr lang="en-US" altLang="en-US" sz="1900" i="1" dirty="0"/>
              <a:t>Understanding Batteries</a:t>
            </a:r>
            <a:r>
              <a:rPr lang="en-US" altLang="en-US" sz="1900" dirty="0"/>
              <a:t>. Cambridge, UK: The Royal Society of Chemistry, 2001. </a:t>
            </a:r>
          </a:p>
          <a:p>
            <a:pPr eaLnBrk="1" hangingPunct="1">
              <a:spcBef>
                <a:spcPct val="0"/>
              </a:spcBef>
              <a:buFontTx/>
              <a:buNone/>
            </a:pPr>
            <a:endParaRPr lang="en-US" altLang="en-US" sz="1900" dirty="0"/>
          </a:p>
          <a:p>
            <a:pPr eaLnBrk="1" hangingPunct="1">
              <a:spcBef>
                <a:spcPct val="0"/>
              </a:spcBef>
              <a:buFontTx/>
              <a:buNone/>
            </a:pPr>
            <a:r>
              <a:rPr lang="en-US" altLang="en-US" sz="1900" dirty="0"/>
              <a:t>"Learning Center." </a:t>
            </a:r>
            <a:r>
              <a:rPr lang="en-US" altLang="en-US" sz="1900" i="1" dirty="0"/>
              <a:t>Energizer</a:t>
            </a:r>
            <a:r>
              <a:rPr lang="en-US" altLang="en-US" sz="1900" dirty="0"/>
              <a:t>. Eveready Battery Company, Inc. 1 Aug. 2006 &lt;http://www.energizer.com/learning/default.asp&gt;.</a:t>
            </a:r>
          </a:p>
          <a:p>
            <a:pPr eaLnBrk="1" hangingPunct="1">
              <a:spcBef>
                <a:spcPct val="0"/>
              </a:spcBef>
              <a:buFontTx/>
              <a:buNone/>
            </a:pPr>
            <a:endParaRPr lang="en-US" altLang="en-US" sz="1900" dirty="0"/>
          </a:p>
          <a:p>
            <a:pPr eaLnBrk="1" hangingPunct="1">
              <a:spcBef>
                <a:spcPct val="0"/>
              </a:spcBef>
              <a:buFontTx/>
              <a:buNone/>
            </a:pPr>
            <a:r>
              <a:rPr lang="en-US" altLang="en-US" sz="1900" dirty="0"/>
              <a:t>"Learning Centre." </a:t>
            </a:r>
            <a:r>
              <a:rPr lang="en-US" altLang="en-US" sz="1900" i="1" dirty="0"/>
              <a:t>Duracell</a:t>
            </a:r>
            <a:r>
              <a:rPr lang="en-US" altLang="en-US" sz="1900" dirty="0"/>
              <a:t>. The Gillette Company. 31 July 2006 &lt;http://www.duracell.com/au/main/pages/learning-centre-what-is-a-battery.asp&gt;.</a:t>
            </a:r>
          </a:p>
        </p:txBody>
      </p:sp>
      <p:sp>
        <p:nvSpPr>
          <p:cNvPr id="2" name="Rectangle 1"/>
          <p:cNvSpPr/>
          <p:nvPr/>
        </p:nvSpPr>
        <p:spPr>
          <a:xfrm rot="16200000">
            <a:off x="-1650515" y="2322721"/>
            <a:ext cx="6118983" cy="2123658"/>
          </a:xfrm>
          <a:prstGeom prst="rect">
            <a:avLst/>
          </a:prstGeom>
          <a:noFill/>
        </p:spPr>
        <p:txBody>
          <a:bodyPr wrap="none" lIns="91440" tIns="45720" rIns="91440" bIns="45720">
            <a:spAutoFit/>
          </a:bodyPr>
          <a:lstStyle/>
          <a:p>
            <a:pPr algn="ctr"/>
            <a:r>
              <a:rPr lang="en-US" sz="6600" dirty="0" smtClean="0">
                <a:ln w="0"/>
              </a:rPr>
              <a:t>Sample Works </a:t>
            </a:r>
          </a:p>
          <a:p>
            <a:pPr algn="ctr"/>
            <a:r>
              <a:rPr lang="en-US" sz="6600" dirty="0" smtClean="0">
                <a:ln w="0"/>
              </a:rPr>
              <a:t>Cited page</a:t>
            </a:r>
            <a:endParaRPr lang="en-US" sz="6600" b="0" cap="none" spc="0" dirty="0">
              <a:ln w="0"/>
              <a:solidFill>
                <a:schemeClr val="tx1"/>
              </a:solidFill>
            </a:endParaRPr>
          </a:p>
        </p:txBody>
      </p:sp>
    </p:spTree>
    <p:extLst>
      <p:ext uri="{BB962C8B-B14F-4D97-AF65-F5344CB8AC3E}">
        <p14:creationId xmlns:p14="http://schemas.microsoft.com/office/powerpoint/2010/main" val="304036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rot="5400000">
            <a:off x="7732712" y="2857500"/>
            <a:ext cx="6858000" cy="1143000"/>
          </a:xfrm>
        </p:spPr>
        <p:txBody>
          <a:bodyPr>
            <a:normAutofit fontScale="90000"/>
          </a:bodyPr>
          <a:lstStyle/>
          <a:p>
            <a:pPr algn="ctr" eaLnBrk="1" hangingPunct="1"/>
            <a:r>
              <a:rPr lang="en-US" altLang="en-US" sz="4200" dirty="0">
                <a:latin typeface="+mn-lt"/>
              </a:rPr>
              <a:t>Proofread, Proofread, &amp; Proofread!!!</a:t>
            </a:r>
          </a:p>
        </p:txBody>
      </p:sp>
      <p:sp>
        <p:nvSpPr>
          <p:cNvPr id="15363" name="Text Box 5"/>
          <p:cNvSpPr txBox="1">
            <a:spLocks noChangeArrowheads="1"/>
          </p:cNvSpPr>
          <p:nvPr/>
        </p:nvSpPr>
        <p:spPr bwMode="auto">
          <a:xfrm>
            <a:off x="303212" y="76200"/>
            <a:ext cx="10134600"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AutoNum type="arabicPeriod"/>
            </a:pPr>
            <a:r>
              <a:rPr lang="en-US" altLang="en-US" sz="2000" dirty="0">
                <a:latin typeface="+mn-lt"/>
              </a:rPr>
              <a:t>Are all words spelled correctly? (Use a paper or online dictionary is unsure!)</a:t>
            </a:r>
          </a:p>
          <a:p>
            <a:pPr eaLnBrk="1" hangingPunct="1">
              <a:spcBef>
                <a:spcPct val="50000"/>
              </a:spcBef>
              <a:buFontTx/>
              <a:buAutoNum type="arabicPeriod"/>
            </a:pPr>
            <a:r>
              <a:rPr lang="en-US" altLang="en-US" sz="2000" dirty="0">
                <a:latin typeface="+mn-lt"/>
              </a:rPr>
              <a:t>Did I capitalize the beginning of each sentence and all proper nouns?</a:t>
            </a:r>
          </a:p>
          <a:p>
            <a:pPr eaLnBrk="1" hangingPunct="1">
              <a:spcBef>
                <a:spcPct val="50000"/>
              </a:spcBef>
              <a:buFontTx/>
              <a:buAutoNum type="arabicPeriod"/>
            </a:pPr>
            <a:r>
              <a:rPr lang="en-US" altLang="en-US" sz="2000" dirty="0">
                <a:latin typeface="+mn-lt"/>
              </a:rPr>
              <a:t>Did I punctuate correctly?</a:t>
            </a:r>
          </a:p>
          <a:p>
            <a:pPr eaLnBrk="1" hangingPunct="1">
              <a:spcBef>
                <a:spcPct val="50000"/>
              </a:spcBef>
              <a:buFontTx/>
              <a:buAutoNum type="arabicPeriod"/>
            </a:pPr>
            <a:r>
              <a:rPr lang="en-US" altLang="en-US" sz="2000" dirty="0">
                <a:latin typeface="+mn-lt"/>
              </a:rPr>
              <a:t>Do I use grammar correctly?</a:t>
            </a:r>
          </a:p>
          <a:p>
            <a:pPr eaLnBrk="1" hangingPunct="1">
              <a:spcBef>
                <a:spcPct val="50000"/>
              </a:spcBef>
              <a:buFontTx/>
              <a:buAutoNum type="arabicPeriod"/>
            </a:pPr>
            <a:r>
              <a:rPr lang="en-US" altLang="en-US" sz="2000" dirty="0">
                <a:latin typeface="+mn-lt"/>
              </a:rPr>
              <a:t>Did I answer all of the topic questions, and fulfill all of the requirements on my rubric.</a:t>
            </a:r>
          </a:p>
          <a:p>
            <a:pPr eaLnBrk="1" hangingPunct="1">
              <a:spcBef>
                <a:spcPct val="50000"/>
              </a:spcBef>
              <a:buFontTx/>
              <a:buAutoNum type="arabicPeriod"/>
            </a:pPr>
            <a:r>
              <a:rPr lang="en-US" altLang="en-US" sz="2000" dirty="0">
                <a:latin typeface="+mn-lt"/>
              </a:rPr>
              <a:t>Did I include an introduction and conclusion?</a:t>
            </a:r>
          </a:p>
          <a:p>
            <a:pPr eaLnBrk="1" hangingPunct="1">
              <a:spcBef>
                <a:spcPct val="50000"/>
              </a:spcBef>
              <a:buFontTx/>
              <a:buAutoNum type="arabicPeriod"/>
            </a:pPr>
            <a:r>
              <a:rPr lang="en-US" altLang="en-US" sz="2000" dirty="0">
                <a:latin typeface="+mn-lt"/>
              </a:rPr>
              <a:t>Did I type the paper using the correct font type, size, line spacing and margin requirements?</a:t>
            </a:r>
          </a:p>
          <a:p>
            <a:pPr eaLnBrk="1" hangingPunct="1">
              <a:spcBef>
                <a:spcPct val="50000"/>
              </a:spcBef>
              <a:buFontTx/>
              <a:buAutoNum type="arabicPeriod"/>
            </a:pPr>
            <a:r>
              <a:rPr lang="en-US" altLang="en-US" sz="2000" dirty="0">
                <a:latin typeface="+mn-lt"/>
              </a:rPr>
              <a:t>Did I paraphrase all content?</a:t>
            </a:r>
          </a:p>
          <a:p>
            <a:pPr eaLnBrk="1" hangingPunct="1">
              <a:spcBef>
                <a:spcPct val="50000"/>
              </a:spcBef>
              <a:buFontTx/>
              <a:buAutoNum type="arabicPeriod"/>
            </a:pPr>
            <a:r>
              <a:rPr lang="en-US" altLang="en-US" sz="2000" dirty="0">
                <a:latin typeface="+mn-lt"/>
              </a:rPr>
              <a:t>Did I use parenthetical notations for quotes?</a:t>
            </a:r>
          </a:p>
          <a:p>
            <a:pPr eaLnBrk="1" hangingPunct="1">
              <a:spcBef>
                <a:spcPct val="50000"/>
              </a:spcBef>
              <a:buFontTx/>
              <a:buAutoNum type="arabicPeriod"/>
            </a:pPr>
            <a:r>
              <a:rPr lang="en-US" altLang="en-US" sz="2000" dirty="0" smtClean="0">
                <a:latin typeface="+mn-lt"/>
              </a:rPr>
              <a:t> Do </a:t>
            </a:r>
            <a:r>
              <a:rPr lang="en-US" altLang="en-US" sz="2000" dirty="0">
                <a:latin typeface="+mn-lt"/>
              </a:rPr>
              <a:t>my sentences make sense when read aloud?</a:t>
            </a:r>
          </a:p>
          <a:p>
            <a:pPr eaLnBrk="1" hangingPunct="1">
              <a:spcBef>
                <a:spcPct val="50000"/>
              </a:spcBef>
              <a:buFontTx/>
              <a:buAutoNum type="arabicPeriod"/>
            </a:pPr>
            <a:r>
              <a:rPr lang="en-US" altLang="en-US" sz="2000" dirty="0" smtClean="0">
                <a:latin typeface="+mn-lt"/>
              </a:rPr>
              <a:t> Have </a:t>
            </a:r>
            <a:r>
              <a:rPr lang="en-US" altLang="en-US" sz="2000" dirty="0">
                <a:latin typeface="+mn-lt"/>
              </a:rPr>
              <a:t>I had my paper peer edited?</a:t>
            </a:r>
          </a:p>
          <a:p>
            <a:pPr eaLnBrk="1" hangingPunct="1">
              <a:spcBef>
                <a:spcPct val="50000"/>
              </a:spcBef>
              <a:buFontTx/>
              <a:buAutoNum type="arabicPeriod"/>
            </a:pPr>
            <a:r>
              <a:rPr lang="en-US" altLang="en-US" sz="2000" dirty="0" smtClean="0">
                <a:latin typeface="+mn-lt"/>
              </a:rPr>
              <a:t> Does </a:t>
            </a:r>
            <a:r>
              <a:rPr lang="en-US" altLang="en-US" sz="2000" dirty="0">
                <a:latin typeface="+mn-lt"/>
              </a:rPr>
              <a:t>my paper flow well?</a:t>
            </a:r>
          </a:p>
          <a:p>
            <a:pPr eaLnBrk="1" hangingPunct="1">
              <a:spcBef>
                <a:spcPct val="50000"/>
              </a:spcBef>
              <a:buFontTx/>
              <a:buAutoNum type="arabicPeriod"/>
            </a:pPr>
            <a:r>
              <a:rPr lang="en-US" altLang="en-US" sz="2000" dirty="0" smtClean="0">
                <a:latin typeface="+mn-lt"/>
              </a:rPr>
              <a:t> Did </a:t>
            </a:r>
            <a:r>
              <a:rPr lang="en-US" altLang="en-US" sz="2000" dirty="0">
                <a:latin typeface="+mn-lt"/>
              </a:rPr>
              <a:t>I include a bibliography page?</a:t>
            </a:r>
          </a:p>
          <a:p>
            <a:pPr eaLnBrk="1" hangingPunct="1">
              <a:spcBef>
                <a:spcPct val="50000"/>
              </a:spcBef>
              <a:buFontTx/>
              <a:buAutoNum type="arabicPeriod"/>
            </a:pPr>
            <a:endParaRPr lang="en-US" altLang="en-US" sz="1600" b="1" dirty="0"/>
          </a:p>
        </p:txBody>
      </p:sp>
    </p:spTree>
    <p:extLst>
      <p:ext uri="{BB962C8B-B14F-4D97-AF65-F5344CB8AC3E}">
        <p14:creationId xmlns:p14="http://schemas.microsoft.com/office/powerpoint/2010/main" val="346833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500" fill="hold"/>
                                        <p:tgtEl>
                                          <p:spTgt spid="15362"/>
                                        </p:tgtEl>
                                        <p:attrNameLst>
                                          <p:attrName>ppt_w</p:attrName>
                                        </p:attrNameLst>
                                      </p:cBhvr>
                                      <p:tavLst>
                                        <p:tav tm="0">
                                          <p:val>
                                            <p:fltVal val="0"/>
                                          </p:val>
                                        </p:tav>
                                        <p:tav tm="100000">
                                          <p:val>
                                            <p:strVal val="#ppt_w"/>
                                          </p:val>
                                        </p:tav>
                                      </p:tavLst>
                                    </p:anim>
                                    <p:anim calcmode="lin" valueType="num">
                                      <p:cBhvr>
                                        <p:cTn id="8" dur="500" fill="hold"/>
                                        <p:tgtEl>
                                          <p:spTgt spid="15362"/>
                                        </p:tgtEl>
                                        <p:attrNameLst>
                                          <p:attrName>ppt_h</p:attrName>
                                        </p:attrNameLst>
                                      </p:cBhvr>
                                      <p:tavLst>
                                        <p:tav tm="0">
                                          <p:val>
                                            <p:fltVal val="0"/>
                                          </p:val>
                                        </p:tav>
                                        <p:tav tm="100000">
                                          <p:val>
                                            <p:strVal val="#ppt_h"/>
                                          </p:val>
                                        </p:tav>
                                      </p:tavLst>
                                    </p:anim>
                                    <p:animEffect transition="in" filter="fade">
                                      <p:cBhvr>
                                        <p:cTn id="9" dur="500"/>
                                        <p:tgtEl>
                                          <p:spTgt spid="1536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5363"/>
                                        </p:tgtEl>
                                        <p:attrNameLst>
                                          <p:attrName>style.visibility</p:attrName>
                                        </p:attrNameLst>
                                      </p:cBhvr>
                                      <p:to>
                                        <p:strVal val="visible"/>
                                      </p:to>
                                    </p:set>
                                    <p:animEffect transition="in" filter="barn(inVertical)">
                                      <p:cBhvr>
                                        <p:cTn id="14"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Grp="1" noChangeArrowheads="1"/>
          </p:cNvSpPr>
          <p:nvPr>
            <p:ph type="body" idx="1"/>
          </p:nvPr>
        </p:nvSpPr>
        <p:spPr bwMode="auto">
          <a:xfrm>
            <a:off x="812589" y="16760"/>
            <a:ext cx="7008574" cy="158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000" dirty="0">
                <a:latin typeface="+mn-lt"/>
              </a:rPr>
              <a:t>Finished!!!  You did it!!!</a:t>
            </a:r>
          </a:p>
        </p:txBody>
      </p:sp>
      <p:pic>
        <p:nvPicPr>
          <p:cNvPr id="5" name="Picture 7" descr="sleep-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589" y="1595161"/>
            <a:ext cx="740092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exactly is a research paper?</a:t>
            </a:r>
            <a:endParaRPr lang="en-US" dirty="0"/>
          </a:p>
        </p:txBody>
      </p:sp>
      <p:sp>
        <p:nvSpPr>
          <p:cNvPr id="3" name="Content Placeholder 2"/>
          <p:cNvSpPr>
            <a:spLocks noGrp="1"/>
          </p:cNvSpPr>
          <p:nvPr>
            <p:ph idx="1"/>
          </p:nvPr>
        </p:nvSpPr>
        <p:spPr/>
        <p:txBody>
          <a:bodyPr/>
          <a:lstStyle/>
          <a:p>
            <a:r>
              <a:rPr lang="en-US" altLang="en-US" dirty="0"/>
              <a:t>A research paper is like a report.</a:t>
            </a:r>
          </a:p>
          <a:p>
            <a:r>
              <a:rPr lang="en-US" altLang="en-US" dirty="0"/>
              <a:t>Before you write it, you use books, articles, the </a:t>
            </a:r>
            <a:r>
              <a:rPr lang="en-US" altLang="en-US" dirty="0" smtClean="0"/>
              <a:t>Internet</a:t>
            </a:r>
            <a:r>
              <a:rPr lang="en-US" altLang="en-US" dirty="0"/>
              <a:t>, and other sources to gather information about your topic.</a:t>
            </a:r>
          </a:p>
          <a:p>
            <a:r>
              <a:rPr lang="en-US" altLang="en-US" dirty="0"/>
              <a:t>You </a:t>
            </a:r>
            <a:r>
              <a:rPr lang="en-US" altLang="en-US" u="sng" dirty="0"/>
              <a:t>GATHER</a:t>
            </a:r>
            <a:r>
              <a:rPr lang="en-US" altLang="en-US" dirty="0"/>
              <a:t> information from these sources and use that information in your paper to tell your readers about your topic</a:t>
            </a:r>
            <a:r>
              <a:rPr lang="en-US" altLang="en-US" dirty="0" smtClean="0"/>
              <a:t>.</a:t>
            </a:r>
          </a:p>
          <a:p>
            <a:r>
              <a:rPr lang="en-US" altLang="en-US" dirty="0" smtClean="0"/>
              <a:t>In this way, what you’ve written isn’t just your opinion/idea.  It’s your opinion/idea with factual information to support it.</a:t>
            </a:r>
            <a:endParaRPr lang="en-US" altLang="en-US" dirty="0"/>
          </a:p>
          <a:p>
            <a:endParaRPr lang="en-US" dirty="0"/>
          </a:p>
        </p:txBody>
      </p:sp>
    </p:spTree>
    <p:extLst>
      <p:ext uri="{BB962C8B-B14F-4D97-AF65-F5344CB8AC3E}">
        <p14:creationId xmlns:p14="http://schemas.microsoft.com/office/powerpoint/2010/main" val="17420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5612" y="0"/>
            <a:ext cx="11353800" cy="1371600"/>
          </a:xfrm>
        </p:spPr>
        <p:txBody>
          <a:bodyPr>
            <a:noAutofit/>
          </a:bodyPr>
          <a:lstStyle/>
          <a:p>
            <a:pPr algn="ctr"/>
            <a:r>
              <a:rPr lang="en-US" altLang="en-US" sz="4000" dirty="0"/>
              <a:t>There’s </a:t>
            </a:r>
            <a:r>
              <a:rPr lang="en-US" altLang="en-US" sz="4000" dirty="0" smtClean="0"/>
              <a:t>no need </a:t>
            </a:r>
            <a:r>
              <a:rPr lang="en-US" altLang="en-US" sz="4000" dirty="0"/>
              <a:t>to </a:t>
            </a:r>
            <a:r>
              <a:rPr lang="en-US" altLang="en-US" sz="4000" dirty="0" smtClean="0"/>
              <a:t>get cranky yet.  We will work on this TOGETHER…for the most part.</a:t>
            </a:r>
            <a:endParaRPr lang="en-US" altLang="en-US" sz="4000" dirty="0"/>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447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60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animEffect transition="in" filter="fade">
                                      <p:cBhvr>
                                        <p:cTn id="9" dur="500"/>
                                        <p:tgtEl>
                                          <p:spTgt spid="6146"/>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Effect transition="in" filter="fade">
                                      <p:cBhvr>
                                        <p:cTn id="14" dur="2000"/>
                                        <p:tgtEl>
                                          <p:spTgt spid="6147"/>
                                        </p:tgtEl>
                                      </p:cBhvr>
                                    </p:animEffect>
                                    <p:anim calcmode="lin" valueType="num">
                                      <p:cBhvr>
                                        <p:cTn id="15" dur="2000" fill="hold"/>
                                        <p:tgtEl>
                                          <p:spTgt spid="6147"/>
                                        </p:tgtEl>
                                        <p:attrNameLst>
                                          <p:attrName>ppt_w</p:attrName>
                                        </p:attrNameLst>
                                      </p:cBhvr>
                                      <p:tavLst>
                                        <p:tav tm="0" fmla="#ppt_w*sin(2.5*pi*$)">
                                          <p:val>
                                            <p:fltVal val="0"/>
                                          </p:val>
                                        </p:tav>
                                        <p:tav tm="100000">
                                          <p:val>
                                            <p:fltVal val="1"/>
                                          </p:val>
                                        </p:tav>
                                      </p:tavLst>
                                    </p:anim>
                                    <p:anim calcmode="lin" valueType="num">
                                      <p:cBhvr>
                                        <p:cTn id="16" dur="2000" fill="hold"/>
                                        <p:tgtEl>
                                          <p:spTgt spid="614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5"/>
          <p:cNvSpPr>
            <a:spLocks noGrp="1" noChangeArrowheads="1"/>
          </p:cNvSpPr>
          <p:nvPr>
            <p:ph type="title"/>
          </p:nvPr>
        </p:nvSpPr>
        <p:spPr>
          <a:xfrm>
            <a:off x="1979612" y="0"/>
            <a:ext cx="8229600" cy="1143000"/>
          </a:xfrm>
        </p:spPr>
        <p:txBody>
          <a:bodyPr/>
          <a:lstStyle/>
          <a:p>
            <a:r>
              <a:rPr lang="en-US" altLang="en-US" sz="6000" dirty="0">
                <a:latin typeface="+mn-lt"/>
              </a:rPr>
              <a:t>Where Do We Begin?</a:t>
            </a:r>
          </a:p>
        </p:txBody>
      </p:sp>
      <p:pic>
        <p:nvPicPr>
          <p:cNvPr id="18434" name="Picture 11" descr="confu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9812" y="1164021"/>
            <a:ext cx="43497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65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433"/>
                                        </p:tgtEl>
                                        <p:attrNameLst>
                                          <p:attrName>style.visibility</p:attrName>
                                        </p:attrNameLst>
                                      </p:cBhvr>
                                      <p:to>
                                        <p:strVal val="visible"/>
                                      </p:to>
                                    </p:set>
                                    <p:anim calcmode="lin" valueType="num">
                                      <p:cBhvr>
                                        <p:cTn id="7" dur="500" fill="hold"/>
                                        <p:tgtEl>
                                          <p:spTgt spid="18433"/>
                                        </p:tgtEl>
                                        <p:attrNameLst>
                                          <p:attrName>ppt_w</p:attrName>
                                        </p:attrNameLst>
                                      </p:cBhvr>
                                      <p:tavLst>
                                        <p:tav tm="0">
                                          <p:val>
                                            <p:fltVal val="0"/>
                                          </p:val>
                                        </p:tav>
                                        <p:tav tm="100000">
                                          <p:val>
                                            <p:strVal val="#ppt_w"/>
                                          </p:val>
                                        </p:tav>
                                      </p:tavLst>
                                    </p:anim>
                                    <p:anim calcmode="lin" valueType="num">
                                      <p:cBhvr>
                                        <p:cTn id="8" dur="500" fill="hold"/>
                                        <p:tgtEl>
                                          <p:spTgt spid="18433"/>
                                        </p:tgtEl>
                                        <p:attrNameLst>
                                          <p:attrName>ppt_h</p:attrName>
                                        </p:attrNameLst>
                                      </p:cBhvr>
                                      <p:tavLst>
                                        <p:tav tm="0">
                                          <p:val>
                                            <p:fltVal val="0"/>
                                          </p:val>
                                        </p:tav>
                                        <p:tav tm="100000">
                                          <p:val>
                                            <p:strVal val="#ppt_h"/>
                                          </p:val>
                                        </p:tav>
                                      </p:tavLst>
                                    </p:anim>
                                    <p:animEffect transition="in" filter="fade">
                                      <p:cBhvr>
                                        <p:cTn id="9" dur="500"/>
                                        <p:tgtEl>
                                          <p:spTgt spid="1843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8434"/>
                                        </p:tgtEl>
                                        <p:attrNameLst>
                                          <p:attrName>style.visibility</p:attrName>
                                        </p:attrNameLst>
                                      </p:cBhvr>
                                      <p:to>
                                        <p:strVal val="visible"/>
                                      </p:to>
                                    </p:set>
                                    <p:animEffect transition="in" filter="fade">
                                      <p:cBhvr>
                                        <p:cTn id="14" dur="2000"/>
                                        <p:tgtEl>
                                          <p:spTgt spid="18434"/>
                                        </p:tgtEl>
                                      </p:cBhvr>
                                    </p:animEffect>
                                    <p:anim calcmode="lin" valueType="num">
                                      <p:cBhvr>
                                        <p:cTn id="15" dur="2000" fill="hold"/>
                                        <p:tgtEl>
                                          <p:spTgt spid="18434"/>
                                        </p:tgtEl>
                                        <p:attrNameLst>
                                          <p:attrName>ppt_w</p:attrName>
                                        </p:attrNameLst>
                                      </p:cBhvr>
                                      <p:tavLst>
                                        <p:tav tm="0" fmla="#ppt_w*sin(2.5*pi*$)">
                                          <p:val>
                                            <p:fltVal val="0"/>
                                          </p:val>
                                        </p:tav>
                                        <p:tav tm="100000">
                                          <p:val>
                                            <p:fltVal val="1"/>
                                          </p:val>
                                        </p:tav>
                                      </p:tavLst>
                                    </p:anim>
                                    <p:anim calcmode="lin" valueType="num">
                                      <p:cBhvr>
                                        <p:cTn id="16" dur="2000" fill="hold"/>
                                        <p:tgtEl>
                                          <p:spTgt spid="184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447800"/>
          </a:xfrm>
        </p:spPr>
        <p:txBody>
          <a:bodyPr/>
          <a:lstStyle/>
          <a:p>
            <a:pPr algn="ctr"/>
            <a:r>
              <a:rPr lang="en-US" kern="0" dirty="0" smtClean="0"/>
              <a:t>Choose </a:t>
            </a:r>
            <a:r>
              <a:rPr lang="en-US" kern="0" dirty="0"/>
              <a:t>a </a:t>
            </a:r>
            <a:r>
              <a:rPr lang="en-US" kern="0" dirty="0" smtClean="0"/>
              <a:t>Topic/Subject</a:t>
            </a:r>
            <a:r>
              <a:rPr lang="en-US" kern="0" dirty="0">
                <a:solidFill>
                  <a:schemeClr val="tx2"/>
                </a:solidFill>
              </a:rPr>
              <a:t/>
            </a:r>
            <a:br>
              <a:rPr lang="en-US" kern="0" dirty="0">
                <a:solidFill>
                  <a:schemeClr val="tx2"/>
                </a:solidFill>
              </a:rPr>
            </a:br>
            <a:endParaRPr lang="en-US" dirty="0"/>
          </a:p>
        </p:txBody>
      </p:sp>
      <p:sp>
        <p:nvSpPr>
          <p:cNvPr id="5" name="Content Placeholder 4"/>
          <p:cNvSpPr>
            <a:spLocks noGrp="1"/>
          </p:cNvSpPr>
          <p:nvPr>
            <p:ph idx="1"/>
          </p:nvPr>
        </p:nvSpPr>
        <p:spPr>
          <a:xfrm>
            <a:off x="1117309" y="1295400"/>
            <a:ext cx="10157354" cy="4800600"/>
          </a:xfrm>
        </p:spPr>
        <p:txBody>
          <a:bodyPr>
            <a:normAutofit/>
          </a:bodyPr>
          <a:lstStyle/>
          <a:p>
            <a:r>
              <a:rPr lang="en-US" altLang="en-US" sz="2800" dirty="0" smtClean="0"/>
              <a:t>Choose </a:t>
            </a:r>
            <a:r>
              <a:rPr lang="en-US" altLang="en-US" sz="2800" dirty="0"/>
              <a:t>a </a:t>
            </a:r>
            <a:r>
              <a:rPr lang="en-US" altLang="en-US" sz="2800" dirty="0" smtClean="0"/>
              <a:t>topic/subject that interests you.</a:t>
            </a:r>
            <a:endParaRPr lang="en-US" altLang="en-US" sz="2600" dirty="0"/>
          </a:p>
          <a:p>
            <a:pPr>
              <a:buFontTx/>
              <a:buChar char="•"/>
            </a:pPr>
            <a:r>
              <a:rPr lang="en-US" altLang="en-US" sz="2600" dirty="0" smtClean="0"/>
              <a:t>Choose </a:t>
            </a:r>
            <a:r>
              <a:rPr lang="en-US" altLang="en-US" sz="2600" dirty="0"/>
              <a:t>a </a:t>
            </a:r>
            <a:r>
              <a:rPr lang="en-US" altLang="en-US" sz="2600" dirty="0" smtClean="0"/>
              <a:t>topic/subject </a:t>
            </a:r>
            <a:r>
              <a:rPr lang="en-US" altLang="en-US" sz="2600" dirty="0"/>
              <a:t>for which a wide range of source material is readily </a:t>
            </a:r>
            <a:r>
              <a:rPr lang="en-US" altLang="en-US" sz="2600" dirty="0" smtClean="0"/>
              <a:t>available because you will need </a:t>
            </a:r>
            <a:r>
              <a:rPr lang="en-US" altLang="en-US" sz="2600" dirty="0"/>
              <a:t>to be able to find </a:t>
            </a:r>
            <a:r>
              <a:rPr lang="en-US" altLang="en-US" sz="2600" dirty="0" smtClean="0"/>
              <a:t>multiple, useful sources.</a:t>
            </a:r>
          </a:p>
          <a:p>
            <a:pPr>
              <a:buFontTx/>
              <a:buChar char="•"/>
            </a:pPr>
            <a:r>
              <a:rPr lang="en-US" altLang="en-US" sz="2600" dirty="0"/>
              <a:t>Choose a topic/subject that can be easily narrowed.  </a:t>
            </a:r>
          </a:p>
          <a:p>
            <a:pPr>
              <a:buFontTx/>
              <a:buChar char="•"/>
            </a:pPr>
            <a:r>
              <a:rPr lang="en-US" altLang="en-US" sz="2600" dirty="0" smtClean="0"/>
              <a:t>Choose </a:t>
            </a:r>
            <a:r>
              <a:rPr lang="en-US" altLang="en-US" sz="2600" dirty="0"/>
              <a:t>a </a:t>
            </a:r>
            <a:r>
              <a:rPr lang="en-US" altLang="en-US" sz="2600" dirty="0" smtClean="0"/>
              <a:t>topic/subject </a:t>
            </a:r>
            <a:r>
              <a:rPr lang="en-US" altLang="en-US" sz="2600" dirty="0"/>
              <a:t>of some significance. A subject of lasting interest will be challenging and gratifying to pursue. You will be spending a great deal of time and effort on this so make sure it's of value</a:t>
            </a:r>
            <a:r>
              <a:rPr lang="en-US" altLang="en-US" sz="2600" dirty="0" smtClean="0"/>
              <a:t>.</a:t>
            </a:r>
          </a:p>
          <a:p>
            <a:endParaRPr lang="en-US" dirty="0"/>
          </a:p>
        </p:txBody>
      </p:sp>
    </p:spTree>
    <p:extLst>
      <p:ext uri="{BB962C8B-B14F-4D97-AF65-F5344CB8AC3E}">
        <p14:creationId xmlns:p14="http://schemas.microsoft.com/office/powerpoint/2010/main" val="32113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lum bright="76000" contrast="-74000"/>
            <a:extLst>
              <a:ext uri="{28A0092B-C50C-407E-A947-70E740481C1C}">
                <a14:useLocalDpi xmlns:a14="http://schemas.microsoft.com/office/drawing/2010/main" val="0"/>
              </a:ext>
            </a:extLst>
          </a:blip>
          <a:srcRect/>
          <a:stretch>
            <a:fillRect/>
          </a:stretch>
        </p:blipFill>
        <p:spPr bwMode="auto">
          <a:xfrm>
            <a:off x="1522412"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0" y="-76200"/>
            <a:ext cx="5637212" cy="8248412"/>
          </a:xfrm>
          <a:prstGeom prst="rect">
            <a:avLst/>
          </a:prstGeom>
          <a:noFill/>
          <a:ln w="9525">
            <a:noFill/>
            <a:miter lim="800000"/>
            <a:headEnd/>
            <a:tailEnd/>
          </a:ln>
        </p:spPr>
        <p:txBody>
          <a:bodyPr wrap="square" lIns="0" tIns="0" rIns="0" bIns="0" anchor="ctr">
            <a:spAutoFit/>
          </a:bodyPr>
          <a:lstStyle/>
          <a:p>
            <a:pPr algn="ctr">
              <a:defRPr/>
            </a:pPr>
            <a:r>
              <a:rPr lang="en-US" sz="3200" cap="small" dirty="0">
                <a:cs typeface="Arial" charset="0"/>
              </a:rPr>
              <a:t> </a:t>
            </a:r>
            <a:r>
              <a:rPr lang="en-US" sz="3200" cap="small" dirty="0" smtClean="0">
                <a:cs typeface="Arial" charset="0"/>
              </a:rPr>
              <a:t>          </a:t>
            </a:r>
            <a:r>
              <a:rPr lang="en-US" sz="3200" b="1" u="sng" cap="small" dirty="0" smtClean="0">
                <a:cs typeface="Arial" charset="0"/>
              </a:rPr>
              <a:t>General Topic</a:t>
            </a:r>
            <a:r>
              <a:rPr lang="en-US" sz="2800" b="1" dirty="0">
                <a:cs typeface="Arial" charset="0"/>
              </a:rPr>
              <a:t>				</a:t>
            </a:r>
            <a:endParaRPr lang="en-US" sz="2800" b="1" u="sng" dirty="0">
              <a:cs typeface="Arial" charset="0"/>
            </a:endParaRPr>
          </a:p>
          <a:p>
            <a:pPr marL="514350" indent="-514350">
              <a:buAutoNum type="arabicPeriod"/>
              <a:defRPr/>
            </a:pPr>
            <a:r>
              <a:rPr lang="en-US" sz="2800" b="1" dirty="0" smtClean="0">
                <a:cs typeface="Arial" charset="0"/>
              </a:rPr>
              <a:t>Alcoholism </a:t>
            </a:r>
            <a:r>
              <a:rPr lang="en-US" sz="2800" b="1" dirty="0">
                <a:cs typeface="Arial" charset="0"/>
              </a:rPr>
              <a:t>			</a:t>
            </a:r>
            <a:endParaRPr lang="en-US" sz="2800" b="1" dirty="0" smtClean="0">
              <a:cs typeface="Arial" charset="0"/>
            </a:endParaRPr>
          </a:p>
          <a:p>
            <a:pPr>
              <a:defRPr/>
            </a:pPr>
            <a:r>
              <a:rPr lang="en-US" sz="2800" b="1" dirty="0" smtClean="0">
                <a:cs typeface="Arial" charset="0"/>
              </a:rPr>
              <a:t>2</a:t>
            </a:r>
            <a:r>
              <a:rPr lang="en-US" sz="2800" b="1" dirty="0">
                <a:cs typeface="Arial" charset="0"/>
              </a:rPr>
              <a:t>. </a:t>
            </a:r>
            <a:r>
              <a:rPr lang="en-US" sz="2800" b="1" dirty="0" smtClean="0">
                <a:cs typeface="Arial" charset="0"/>
              </a:rPr>
              <a:t>Scientists/Mathematicians</a:t>
            </a:r>
          </a:p>
          <a:p>
            <a:pPr>
              <a:defRPr/>
            </a:pPr>
            <a:r>
              <a:rPr lang="en-US" sz="2800" b="1" dirty="0">
                <a:cs typeface="Arial" charset="0"/>
              </a:rPr>
              <a:t>	   </a:t>
            </a:r>
          </a:p>
          <a:p>
            <a:pPr>
              <a:defRPr/>
            </a:pPr>
            <a:r>
              <a:rPr lang="en-US" sz="2800" b="1" dirty="0" smtClean="0">
                <a:cs typeface="Arial" charset="0"/>
              </a:rPr>
              <a:t>3</a:t>
            </a:r>
            <a:r>
              <a:rPr lang="en-US" sz="2800" b="1" dirty="0">
                <a:cs typeface="Arial" charset="0"/>
              </a:rPr>
              <a:t>. Drugs			</a:t>
            </a:r>
          </a:p>
          <a:p>
            <a:pPr>
              <a:defRPr/>
            </a:pPr>
            <a:endParaRPr lang="en-US" sz="2800" dirty="0">
              <a:cs typeface="Arial" charset="0"/>
            </a:endParaRPr>
          </a:p>
          <a:p>
            <a:pPr>
              <a:defRPr/>
            </a:pPr>
            <a:r>
              <a:rPr lang="en-US" sz="2800" b="1" dirty="0">
                <a:cs typeface="Arial" charset="0"/>
              </a:rPr>
              <a:t>4. </a:t>
            </a:r>
            <a:r>
              <a:rPr lang="en-US" sz="2800" b="1" dirty="0" smtClean="0">
                <a:cs typeface="Arial" charset="0"/>
              </a:rPr>
              <a:t>Elizabethan England</a:t>
            </a:r>
            <a:endParaRPr lang="en-US" sz="2800" b="1" dirty="0">
              <a:cs typeface="Arial" charset="0"/>
            </a:endParaRPr>
          </a:p>
          <a:p>
            <a:pPr>
              <a:defRPr/>
            </a:pPr>
            <a:endParaRPr lang="en-US" sz="2800" dirty="0">
              <a:cs typeface="Arial" charset="0"/>
            </a:endParaRPr>
          </a:p>
          <a:p>
            <a:pPr>
              <a:defRPr/>
            </a:pPr>
            <a:r>
              <a:rPr lang="en-US" sz="2800" b="1" dirty="0">
                <a:cs typeface="Arial" charset="0"/>
              </a:rPr>
              <a:t>5. Tennis		             </a:t>
            </a:r>
            <a:endParaRPr lang="en-US" sz="2800" dirty="0">
              <a:cs typeface="Arial" charset="0"/>
            </a:endParaRPr>
          </a:p>
          <a:p>
            <a:pPr>
              <a:defRPr/>
            </a:pPr>
            <a:endParaRPr lang="en-US" sz="2800" b="1" dirty="0" smtClean="0">
              <a:cs typeface="Arial" charset="0"/>
            </a:endParaRPr>
          </a:p>
          <a:p>
            <a:pPr>
              <a:defRPr/>
            </a:pPr>
            <a:endParaRPr lang="en-US" sz="2800" b="1" dirty="0">
              <a:cs typeface="Arial" charset="0"/>
            </a:endParaRPr>
          </a:p>
          <a:p>
            <a:pPr>
              <a:defRPr/>
            </a:pPr>
            <a:endParaRPr lang="en-US" sz="2800" b="1" dirty="0" smtClean="0">
              <a:cs typeface="Arial" charset="0"/>
            </a:endParaRPr>
          </a:p>
          <a:p>
            <a:pPr>
              <a:defRPr/>
            </a:pPr>
            <a:endParaRPr lang="en-US" sz="2800" b="1" dirty="0">
              <a:cs typeface="Arial" charset="0"/>
            </a:endParaRPr>
          </a:p>
          <a:p>
            <a:pPr>
              <a:defRPr/>
            </a:pPr>
            <a:endParaRPr lang="en-US" sz="2800" b="1" dirty="0" smtClean="0">
              <a:cs typeface="Arial" charset="0"/>
            </a:endParaRPr>
          </a:p>
          <a:p>
            <a:pPr>
              <a:defRPr/>
            </a:pPr>
            <a:endParaRPr lang="en-US" sz="2800" b="1" dirty="0">
              <a:cs typeface="Arial" charset="0"/>
            </a:endParaRPr>
          </a:p>
          <a:p>
            <a:pPr>
              <a:defRPr/>
            </a:pPr>
            <a:endParaRPr lang="en-US" sz="2800" b="1" dirty="0" smtClean="0">
              <a:cs typeface="Arial" charset="0"/>
            </a:endParaRPr>
          </a:p>
          <a:p>
            <a:pPr>
              <a:defRPr/>
            </a:pPr>
            <a:endParaRPr lang="en-US" sz="2800" b="1" dirty="0">
              <a:cs typeface="Arial" charset="0"/>
            </a:endParaRPr>
          </a:p>
        </p:txBody>
      </p:sp>
      <p:sp>
        <p:nvSpPr>
          <p:cNvPr id="5" name="TextBox 4"/>
          <p:cNvSpPr txBox="1"/>
          <p:nvPr/>
        </p:nvSpPr>
        <p:spPr>
          <a:xfrm>
            <a:off x="5637213" y="-94774"/>
            <a:ext cx="6551612" cy="6647974"/>
          </a:xfrm>
          <a:prstGeom prst="rect">
            <a:avLst/>
          </a:prstGeom>
          <a:noFill/>
        </p:spPr>
        <p:txBody>
          <a:bodyPr wrap="square">
            <a:spAutoFit/>
          </a:bodyPr>
          <a:lstStyle/>
          <a:p>
            <a:pPr algn="ctr">
              <a:defRPr/>
            </a:pPr>
            <a:r>
              <a:rPr lang="en-US" sz="3200" b="1" u="sng" cap="small" dirty="0">
                <a:cs typeface="Arial" charset="0"/>
              </a:rPr>
              <a:t>Narrowed </a:t>
            </a:r>
            <a:r>
              <a:rPr lang="en-US" sz="3200" b="1" u="sng" cap="small" dirty="0" smtClean="0">
                <a:cs typeface="Arial" charset="0"/>
              </a:rPr>
              <a:t>Topic</a:t>
            </a:r>
            <a:endParaRPr lang="en-US" sz="2800" b="1" dirty="0"/>
          </a:p>
          <a:p>
            <a:pPr algn="ctr">
              <a:defRPr/>
            </a:pPr>
            <a:endParaRPr lang="en-US" sz="2800" dirty="0"/>
          </a:p>
          <a:p>
            <a:pPr marL="457200" indent="-457200">
              <a:buFontTx/>
              <a:buAutoNum type="arabicPeriod"/>
              <a:defRPr/>
            </a:pPr>
            <a:r>
              <a:rPr lang="en-US" sz="2800" b="1" dirty="0"/>
              <a:t>Causes of Alcoholism</a:t>
            </a:r>
          </a:p>
          <a:p>
            <a:pPr marL="457200" indent="-457200">
              <a:defRPr/>
            </a:pPr>
            <a:endParaRPr lang="en-US" sz="2800" dirty="0"/>
          </a:p>
          <a:p>
            <a:pPr>
              <a:defRPr/>
            </a:pPr>
            <a:r>
              <a:rPr lang="en-US" sz="2800" b="1" dirty="0"/>
              <a:t>2. Albert Einstein's Impact </a:t>
            </a:r>
            <a:r>
              <a:rPr lang="en-US" sz="2800" b="1" dirty="0" smtClean="0"/>
              <a:t>on </a:t>
            </a:r>
            <a:r>
              <a:rPr lang="en-US" sz="2800" b="1" dirty="0"/>
              <a:t>the </a:t>
            </a:r>
            <a:r>
              <a:rPr lang="en-US" sz="2800" b="1" dirty="0" smtClean="0"/>
              <a:t>   </a:t>
            </a:r>
          </a:p>
          <a:p>
            <a:pPr>
              <a:defRPr/>
            </a:pPr>
            <a:r>
              <a:rPr lang="en-US" sz="2800" b="1" dirty="0"/>
              <a:t> </a:t>
            </a:r>
            <a:r>
              <a:rPr lang="en-US" sz="2800" b="1" dirty="0" smtClean="0"/>
              <a:t>   20th </a:t>
            </a:r>
            <a:r>
              <a:rPr lang="en-US" sz="2800" b="1" dirty="0"/>
              <a:t>Century</a:t>
            </a:r>
          </a:p>
          <a:p>
            <a:pPr>
              <a:defRPr/>
            </a:pPr>
            <a:endParaRPr lang="en-US" sz="2800" dirty="0"/>
          </a:p>
          <a:p>
            <a:pPr>
              <a:defRPr/>
            </a:pPr>
            <a:r>
              <a:rPr lang="en-US" sz="2800" b="1" dirty="0"/>
              <a:t>3. Effects of Drug Use </a:t>
            </a:r>
            <a:r>
              <a:rPr lang="en-US" sz="2800" b="1" dirty="0" smtClean="0"/>
              <a:t>on Teens</a:t>
            </a:r>
            <a:endParaRPr lang="en-US" sz="2800" b="1" dirty="0"/>
          </a:p>
          <a:p>
            <a:pPr>
              <a:defRPr/>
            </a:pPr>
            <a:endParaRPr lang="en-US" sz="2800" dirty="0"/>
          </a:p>
          <a:p>
            <a:pPr>
              <a:defRPr/>
            </a:pPr>
            <a:r>
              <a:rPr lang="en-US" sz="2800" b="1" dirty="0" smtClean="0"/>
              <a:t>4</a:t>
            </a:r>
            <a:r>
              <a:rPr lang="en-US" sz="2800" b="1" dirty="0"/>
              <a:t>. Health Concerns in Shakespeare's </a:t>
            </a:r>
            <a:endParaRPr lang="en-US" sz="2800" b="1" dirty="0" smtClean="0"/>
          </a:p>
          <a:p>
            <a:pPr>
              <a:defRPr/>
            </a:pPr>
            <a:r>
              <a:rPr lang="en-US" sz="2800" b="1" dirty="0"/>
              <a:t> </a:t>
            </a:r>
            <a:r>
              <a:rPr lang="en-US" sz="2800" b="1" dirty="0" smtClean="0"/>
              <a:t>   England</a:t>
            </a:r>
            <a:endParaRPr lang="en-US" sz="2800" b="1" dirty="0"/>
          </a:p>
          <a:p>
            <a:pPr>
              <a:defRPr/>
            </a:pPr>
            <a:endParaRPr lang="en-US" sz="2800" dirty="0"/>
          </a:p>
          <a:p>
            <a:pPr>
              <a:defRPr/>
            </a:pPr>
            <a:r>
              <a:rPr lang="en-US" sz="2800" b="1" dirty="0"/>
              <a:t>5. The Rise in Popularity of Women's </a:t>
            </a:r>
            <a:endParaRPr lang="en-US" sz="2800" b="1" dirty="0" smtClean="0"/>
          </a:p>
          <a:p>
            <a:pPr>
              <a:defRPr/>
            </a:pPr>
            <a:r>
              <a:rPr lang="en-US" sz="2800" b="1" dirty="0"/>
              <a:t> </a:t>
            </a:r>
            <a:r>
              <a:rPr lang="en-US" sz="2800" b="1" dirty="0" smtClean="0"/>
              <a:t>   Tennis</a:t>
            </a:r>
            <a:endParaRPr lang="en-US" sz="2800" dirty="0"/>
          </a:p>
          <a:p>
            <a:pPr>
              <a:defRPr/>
            </a:pPr>
            <a:endParaRPr lang="en-US" sz="3000" dirty="0"/>
          </a:p>
        </p:txBody>
      </p:sp>
    </p:spTree>
    <p:extLst>
      <p:ext uri="{BB962C8B-B14F-4D97-AF65-F5344CB8AC3E}">
        <p14:creationId xmlns:p14="http://schemas.microsoft.com/office/powerpoint/2010/main" val="70726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31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315">
                                            <p:txEl>
                                              <p:pRg st="1" end="1"/>
                                            </p:txEl>
                                          </p:spTgt>
                                        </p:tgtEl>
                                        <p:attrNameLst>
                                          <p:attrName>style.visibility</p:attrName>
                                        </p:attrNameLst>
                                      </p:cBhvr>
                                      <p:to>
                                        <p:strVal val="visible"/>
                                      </p:to>
                                    </p:set>
                                    <p:animEffect transition="in" filter="barn(inVertical)">
                                      <p:cBhvr>
                                        <p:cTn id="19" dur="500"/>
                                        <p:tgtEl>
                                          <p:spTgt spid="1331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315">
                                            <p:txEl>
                                              <p:pRg st="2" end="2"/>
                                            </p:txEl>
                                          </p:spTgt>
                                        </p:tgtEl>
                                        <p:attrNameLst>
                                          <p:attrName>style.visibility</p:attrName>
                                        </p:attrNameLst>
                                      </p:cBhvr>
                                      <p:to>
                                        <p:strVal val="visible"/>
                                      </p:to>
                                    </p:set>
                                    <p:animEffect transition="in" filter="barn(inVertical)">
                                      <p:cBhvr>
                                        <p:cTn id="29" dur="500"/>
                                        <p:tgtEl>
                                          <p:spTgt spid="133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3315">
                                            <p:txEl>
                                              <p:pRg st="4" end="4"/>
                                            </p:txEl>
                                          </p:spTgt>
                                        </p:tgtEl>
                                        <p:attrNameLst>
                                          <p:attrName>style.visibility</p:attrName>
                                        </p:attrNameLst>
                                      </p:cBhvr>
                                      <p:to>
                                        <p:strVal val="visible"/>
                                      </p:to>
                                    </p:set>
                                    <p:animEffect transition="in" filter="barn(inVertical)">
                                      <p:cBhvr>
                                        <p:cTn id="42" dur="500"/>
                                        <p:tgtEl>
                                          <p:spTgt spid="1331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barn(inVertical)">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315">
                                            <p:txEl>
                                              <p:pRg st="6" end="6"/>
                                            </p:txEl>
                                          </p:spTgt>
                                        </p:tgtEl>
                                        <p:attrNameLst>
                                          <p:attrName>style.visibility</p:attrName>
                                        </p:attrNameLst>
                                      </p:cBhvr>
                                      <p:to>
                                        <p:strVal val="visible"/>
                                      </p:to>
                                    </p:set>
                                    <p:animEffect transition="in" filter="barn(inVertical)">
                                      <p:cBhvr>
                                        <p:cTn id="52" dur="500"/>
                                        <p:tgtEl>
                                          <p:spTgt spid="13315">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barn(inVertical)">
                                      <p:cBhvr>
                                        <p:cTn id="57" dur="500"/>
                                        <p:tgtEl>
                                          <p:spTgt spid="5">
                                            <p:txEl>
                                              <p:pRg st="9" end="9"/>
                                            </p:txEl>
                                          </p:spTgt>
                                        </p:tgtEl>
                                      </p:cBhvr>
                                    </p:animEffect>
                                  </p:childTnLst>
                                </p:cTn>
                              </p:par>
                              <p:par>
                                <p:cTn id="58" presetID="16" presetClass="entr" presetSubtype="21" fill="hold" nodeType="withEffect">
                                  <p:stCondLst>
                                    <p:cond delay="0"/>
                                  </p:stCondLst>
                                  <p:childTnLst>
                                    <p:set>
                                      <p:cBhvr>
                                        <p:cTn id="59" dur="1" fill="hold">
                                          <p:stCondLst>
                                            <p:cond delay="0"/>
                                          </p:stCondLst>
                                        </p:cTn>
                                        <p:tgtEl>
                                          <p:spTgt spid="5">
                                            <p:txEl>
                                              <p:pRg st="10" end="10"/>
                                            </p:txEl>
                                          </p:spTgt>
                                        </p:tgtEl>
                                        <p:attrNameLst>
                                          <p:attrName>style.visibility</p:attrName>
                                        </p:attrNameLst>
                                      </p:cBhvr>
                                      <p:to>
                                        <p:strVal val="visible"/>
                                      </p:to>
                                    </p:set>
                                    <p:animEffect transition="in" filter="barn(inVertical)">
                                      <p:cBhvr>
                                        <p:cTn id="60" dur="500"/>
                                        <p:tgtEl>
                                          <p:spTgt spid="5">
                                            <p:txEl>
                                              <p:pRg st="10" end="1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3315">
                                            <p:txEl>
                                              <p:pRg st="8" end="8"/>
                                            </p:txEl>
                                          </p:spTgt>
                                        </p:tgtEl>
                                        <p:attrNameLst>
                                          <p:attrName>style.visibility</p:attrName>
                                        </p:attrNameLst>
                                      </p:cBhvr>
                                      <p:to>
                                        <p:strVal val="visible"/>
                                      </p:to>
                                    </p:set>
                                    <p:animEffect transition="in" filter="barn(inVertical)">
                                      <p:cBhvr>
                                        <p:cTn id="65" dur="500"/>
                                        <p:tgtEl>
                                          <p:spTgt spid="13315">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
                                            <p:txEl>
                                              <p:pRg st="12" end="12"/>
                                            </p:txEl>
                                          </p:spTgt>
                                        </p:tgtEl>
                                        <p:attrNameLst>
                                          <p:attrName>style.visibility</p:attrName>
                                        </p:attrNameLst>
                                      </p:cBhvr>
                                      <p:to>
                                        <p:strVal val="visible"/>
                                      </p:to>
                                    </p:set>
                                    <p:animEffect transition="in" filter="barn(inVertical)">
                                      <p:cBhvr>
                                        <p:cTn id="70" dur="500"/>
                                        <p:tgtEl>
                                          <p:spTgt spid="5">
                                            <p:txEl>
                                              <p:pRg st="12" end="12"/>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5">
                                            <p:txEl>
                                              <p:pRg st="13" end="13"/>
                                            </p:txEl>
                                          </p:spTgt>
                                        </p:tgtEl>
                                        <p:attrNameLst>
                                          <p:attrName>style.visibility</p:attrName>
                                        </p:attrNameLst>
                                      </p:cBhvr>
                                      <p:to>
                                        <p:strVal val="visible"/>
                                      </p:to>
                                    </p:set>
                                    <p:animEffect transition="in" filter="barn(inVertical)">
                                      <p:cBhvr>
                                        <p:cTn id="73"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dirty="0" smtClean="0"/>
              <a:t>Conduct Research</a:t>
            </a:r>
            <a:endParaRPr lang="en-US" dirty="0"/>
          </a:p>
        </p:txBody>
      </p:sp>
      <p:sp>
        <p:nvSpPr>
          <p:cNvPr id="3" name="Content Placeholder 2"/>
          <p:cNvSpPr>
            <a:spLocks noGrp="1"/>
          </p:cNvSpPr>
          <p:nvPr>
            <p:ph idx="1"/>
          </p:nvPr>
        </p:nvSpPr>
        <p:spPr>
          <a:xfrm>
            <a:off x="1117309" y="1447800"/>
            <a:ext cx="10157354" cy="4953000"/>
          </a:xfrm>
        </p:spPr>
        <p:txBody>
          <a:bodyPr>
            <a:noAutofit/>
          </a:bodyPr>
          <a:lstStyle/>
          <a:p>
            <a:r>
              <a:rPr lang="en-US" sz="4000" dirty="0" smtClean="0"/>
              <a:t>This requires more work than just </a:t>
            </a:r>
            <a:r>
              <a:rPr lang="en-US" sz="4000" b="1" dirty="0" smtClean="0"/>
              <a:t>LOOKING AT STUFF</a:t>
            </a:r>
            <a:r>
              <a:rPr lang="en-US" sz="4000" dirty="0" smtClean="0"/>
              <a:t>!!!  You actually have to read through the material and decide what is useful to your paper.  This means you will have to “ weed out” sources that don’t provide you with useful information and/or don’t prove to be reliable.</a:t>
            </a:r>
            <a:endParaRPr lang="en-US" sz="4000" dirty="0"/>
          </a:p>
        </p:txBody>
      </p:sp>
    </p:spTree>
    <p:extLst>
      <p:ext uri="{BB962C8B-B14F-4D97-AF65-F5344CB8AC3E}">
        <p14:creationId xmlns:p14="http://schemas.microsoft.com/office/powerpoint/2010/main" val="19909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304800"/>
            <a:ext cx="10157354" cy="1828800"/>
          </a:xfrm>
        </p:spPr>
        <p:txBody>
          <a:bodyPr>
            <a:normAutofit/>
          </a:bodyPr>
          <a:lstStyle/>
          <a:p>
            <a:pPr algn="ctr"/>
            <a:r>
              <a:rPr lang="en-US" kern="0" dirty="0"/>
              <a:t>When I start researching, how do I know if a site is CREDIBLE</a:t>
            </a:r>
            <a:r>
              <a:rPr lang="en-US" kern="0" dirty="0" smtClean="0"/>
              <a:t>?</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altLang="en-US" b="1" dirty="0"/>
              <a:t>You should know that only a few select sites can be credible.  Follow this checklist to ensure that you can actually use the source.</a:t>
            </a:r>
          </a:p>
          <a:p>
            <a:pPr>
              <a:spcBef>
                <a:spcPct val="50000"/>
              </a:spcBef>
              <a:buFontTx/>
              <a:buAutoNum type="arabicPeriod"/>
            </a:pPr>
            <a:r>
              <a:rPr lang="en-US" altLang="en-US" i="1" dirty="0"/>
              <a:t>Know the name of the AUTHOR of the </a:t>
            </a:r>
            <a:r>
              <a:rPr lang="en-US" altLang="en-US" i="1" dirty="0" smtClean="0"/>
              <a:t>site </a:t>
            </a:r>
            <a:r>
              <a:rPr lang="en-US" altLang="en-US" i="1" dirty="0"/>
              <a:t>and their credentials (Dr., Researcher, Journalist, </a:t>
            </a:r>
            <a:r>
              <a:rPr lang="en-US" altLang="en-US" i="1" dirty="0" smtClean="0"/>
              <a:t>etc.)</a:t>
            </a:r>
            <a:endParaRPr lang="en-US" altLang="en-US" i="1" dirty="0"/>
          </a:p>
          <a:p>
            <a:pPr>
              <a:spcBef>
                <a:spcPct val="50000"/>
              </a:spcBef>
              <a:buFontTx/>
              <a:buAutoNum type="arabicPeriod"/>
            </a:pPr>
            <a:r>
              <a:rPr lang="en-US" altLang="en-US" i="1" dirty="0"/>
              <a:t>Know what company or organization this </a:t>
            </a:r>
            <a:r>
              <a:rPr lang="en-US" altLang="en-US" i="1" dirty="0" smtClean="0"/>
              <a:t>site is affiliated </a:t>
            </a:r>
            <a:r>
              <a:rPr lang="en-US" altLang="en-US" i="1" dirty="0"/>
              <a:t>with.</a:t>
            </a:r>
          </a:p>
          <a:p>
            <a:pPr>
              <a:spcBef>
                <a:spcPct val="50000"/>
              </a:spcBef>
              <a:buFontTx/>
              <a:buAutoNum type="arabicPeriod"/>
            </a:pPr>
            <a:r>
              <a:rPr lang="en-US" altLang="en-US" i="1" dirty="0"/>
              <a:t>Know </a:t>
            </a:r>
            <a:r>
              <a:rPr lang="en-US" altLang="en-US" i="1" u="sng" dirty="0"/>
              <a:t>WHERE</a:t>
            </a:r>
            <a:r>
              <a:rPr lang="en-US" altLang="en-US" i="1" dirty="0"/>
              <a:t> this site exists.  (Usually </a:t>
            </a:r>
            <a:r>
              <a:rPr lang="en-US" altLang="en-US" i="1" dirty="0" smtClean="0"/>
              <a:t>Facebook, Twitter, </a:t>
            </a:r>
            <a:r>
              <a:rPr lang="en-US" altLang="en-US" i="1" dirty="0"/>
              <a:t>or blogger pages and their like </a:t>
            </a:r>
            <a:r>
              <a:rPr lang="en-US" altLang="en-US" i="1" u="sng" dirty="0"/>
              <a:t>ARE NOT</a:t>
            </a:r>
            <a:r>
              <a:rPr lang="en-US" altLang="en-US" i="1" dirty="0"/>
              <a:t> credible).</a:t>
            </a:r>
          </a:p>
          <a:p>
            <a:pPr>
              <a:spcBef>
                <a:spcPct val="50000"/>
              </a:spcBef>
              <a:buFontTx/>
              <a:buAutoNum type="arabicPeriod"/>
            </a:pPr>
            <a:r>
              <a:rPr lang="en-US" altLang="en-US" i="1" dirty="0"/>
              <a:t>Know what </a:t>
            </a:r>
            <a:r>
              <a:rPr lang="en-US" altLang="en-US" i="1" u="sng" dirty="0"/>
              <a:t>type</a:t>
            </a:r>
            <a:r>
              <a:rPr lang="en-US" altLang="en-US" i="1" dirty="0"/>
              <a:t> of information is being conveyed.</a:t>
            </a:r>
          </a:p>
          <a:p>
            <a:pPr>
              <a:spcBef>
                <a:spcPct val="50000"/>
              </a:spcBef>
              <a:buFontTx/>
              <a:buAutoNum type="arabicPeriod"/>
            </a:pPr>
            <a:r>
              <a:rPr lang="en-US" altLang="en-US" i="1" dirty="0"/>
              <a:t>There must be </a:t>
            </a:r>
            <a:r>
              <a:rPr lang="en-US" altLang="en-US" i="1" u="sng" dirty="0"/>
              <a:t>useful</a:t>
            </a:r>
            <a:r>
              <a:rPr lang="en-US" altLang="en-US" i="1" dirty="0"/>
              <a:t> information you can gather for your study.</a:t>
            </a:r>
          </a:p>
          <a:p>
            <a:pPr>
              <a:spcBef>
                <a:spcPct val="50000"/>
              </a:spcBef>
              <a:buFontTx/>
              <a:buAutoNum type="arabicPeriod"/>
            </a:pPr>
            <a:r>
              <a:rPr lang="en-US" altLang="en-US" i="1" dirty="0"/>
              <a:t>Know when the site was updated last.</a:t>
            </a:r>
          </a:p>
          <a:p>
            <a:endParaRPr lang="en-US" dirty="0"/>
          </a:p>
        </p:txBody>
      </p:sp>
    </p:spTree>
    <p:extLst>
      <p:ext uri="{BB962C8B-B14F-4D97-AF65-F5344CB8AC3E}">
        <p14:creationId xmlns:p14="http://schemas.microsoft.com/office/powerpoint/2010/main" val="29914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2717</Words>
  <Application>Microsoft Office PowerPoint</Application>
  <PresentationFormat>Custom</PresentationFormat>
  <Paragraphs>207</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Albertus</vt:lpstr>
      <vt:lpstr>Arial</vt:lpstr>
      <vt:lpstr>Arial Black</vt:lpstr>
      <vt:lpstr>Calibri</vt:lpstr>
      <vt:lpstr>Century Gothic</vt:lpstr>
      <vt:lpstr>Footlight MT Light</vt:lpstr>
      <vt:lpstr>Times New Roman</vt:lpstr>
      <vt:lpstr>Wingdings</vt:lpstr>
      <vt:lpstr>Books 16x9</vt:lpstr>
      <vt:lpstr>The Research Paper</vt:lpstr>
      <vt:lpstr>Why do you need to learn how to write a research paper?</vt:lpstr>
      <vt:lpstr>What exactly is a research paper?</vt:lpstr>
      <vt:lpstr>There’s no need to get cranky yet.  We will work on this TOGETHER…for the most part.</vt:lpstr>
      <vt:lpstr>Where Do We Begin?</vt:lpstr>
      <vt:lpstr>Choose a Topic/Subject </vt:lpstr>
      <vt:lpstr>PowerPoint Presentation</vt:lpstr>
      <vt:lpstr>Conduct Research</vt:lpstr>
      <vt:lpstr>When I start researching, how do I know if a site is CREDIBLE?</vt:lpstr>
      <vt:lpstr>PowerPoint Presentation</vt:lpstr>
      <vt:lpstr>PowerPoint Presentation</vt:lpstr>
      <vt:lpstr>Keep track of your information</vt:lpstr>
      <vt:lpstr>PowerPoint Presentation</vt:lpstr>
      <vt:lpstr>PowerPoint Presentation</vt:lpstr>
      <vt:lpstr>PowerPoint Presentation</vt:lpstr>
      <vt:lpstr>“How do I QUOTE an author?”</vt:lpstr>
      <vt:lpstr>What are parenthetical notations? Glad you asked!!!</vt:lpstr>
      <vt:lpstr>Rules for parenthetical notations</vt:lpstr>
      <vt:lpstr>Rules for parenthetical  notations – Part II</vt:lpstr>
      <vt:lpstr>Parenthetical notation examples</vt:lpstr>
      <vt:lpstr>Parenthetical Notation reminder</vt:lpstr>
      <vt:lpstr>How will we write this paper once we’ve finished researching and gathering our sources?</vt:lpstr>
      <vt:lpstr>How will we write this paper once we’ve finished researching and gathering our sources?</vt:lpstr>
      <vt:lpstr>Integrating sources into your paper</vt:lpstr>
      <vt:lpstr>How will we write this paper once we’ve finished researching and gathering our sources?</vt:lpstr>
      <vt:lpstr>Bibliography or Works Cited Page</vt:lpstr>
      <vt:lpstr>PowerPoint Presentation</vt:lpstr>
      <vt:lpstr>Proofread, Proofread, &amp; Proofread!!!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2015-02-24T19:44:41Z</dcterms:created>
  <dcterms:modified xsi:type="dcterms:W3CDTF">2015-02-26T13:58:08Z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